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98" r:id="rId3"/>
    <p:sldId id="266" r:id="rId4"/>
    <p:sldId id="292" r:id="rId5"/>
    <p:sldId id="293" r:id="rId6"/>
    <p:sldId id="288" r:id="rId7"/>
    <p:sldId id="301" r:id="rId8"/>
    <p:sldId id="302" r:id="rId9"/>
    <p:sldId id="290" r:id="rId10"/>
    <p:sldId id="304" r:id="rId11"/>
    <p:sldId id="268" r:id="rId12"/>
    <p:sldId id="271" r:id="rId13"/>
    <p:sldId id="269" r:id="rId14"/>
    <p:sldId id="273" r:id="rId15"/>
    <p:sldId id="270" r:id="rId16"/>
    <p:sldId id="278" r:id="rId17"/>
    <p:sldId id="279" r:id="rId18"/>
    <p:sldId id="295" r:id="rId19"/>
    <p:sldId id="280" r:id="rId20"/>
    <p:sldId id="303" r:id="rId21"/>
    <p:sldId id="30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00" autoAdjust="0"/>
    <p:restoredTop sz="94660"/>
  </p:normalViewPr>
  <p:slideViewPr>
    <p:cSldViewPr snapToGrid="0">
      <p:cViewPr varScale="1">
        <p:scale>
          <a:sx n="72" d="100"/>
          <a:sy n="72" d="100"/>
        </p:scale>
        <p:origin x="-120" y="-10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A7445-44C9-4079-B13D-1781A2551CFA}" type="datetimeFigureOut">
              <a:rPr lang="en-GB" smtClean="0"/>
              <a:t>12/05/2014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30C1C-5D1B-4C5F-A9B6-C67FE66E28F4}" type="slidenum">
              <a:rPr lang="en-GB" smtClean="0"/>
              <a:t>‹#›</a:t>
            </a:fld>
            <a:endParaRPr lang="en-GB"/>
          </a:p>
        </p:txBody>
      </p:sp>
    </p:spTree>
    <p:extLst>
      <p:ext uri="{BB962C8B-B14F-4D97-AF65-F5344CB8AC3E}">
        <p14:creationId xmlns:p14="http://schemas.microsoft.com/office/powerpoint/2010/main" val="41488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B7BF8D1-341D-46CE-8540-28C8FA4528D6}" type="datetime1">
              <a:rPr lang="en-US" smtClean="0"/>
              <a:t>5/12/2014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9529" y="0"/>
            <a:ext cx="1062472" cy="485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2A2E4-34CE-44F6-9BC3-660B0523E9A5}" type="datetime1">
              <a:rPr lang="en-US" smtClean="0"/>
              <a:t>5/12/2014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6A36F-3CA1-4F12-8DA0-D84B8493C5B5}"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163FF1-A2F5-4717-9D09-7FD7E86F6CE7}"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D16D9-6930-4B68-A87F-3262D1095D2F}"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E7FB3B-8AC7-4919-9743-53A93DE739AE}" type="datetime1">
              <a:rPr lang="en-US" smtClean="0"/>
              <a:t>5/12/2014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AA8ADD-7CB7-46AB-8B1B-B29C6631E40A}" type="datetime1">
              <a:rPr lang="en-US" smtClean="0"/>
              <a:t>5/12/2014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F793E4-AB31-4454-B13C-03F75685F0D1}"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06426A-FD0A-4C8E-8A2A-A7E71BF3F22B}"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Date Placeholder 3"/>
          <p:cNvSpPr>
            <a:spLocks noGrp="1"/>
          </p:cNvSpPr>
          <p:nvPr>
            <p:ph type="dt" sz="half" idx="11"/>
          </p:nvPr>
        </p:nvSpPr>
        <p:spPr/>
        <p:txBody>
          <a:bodyPr/>
          <a:lstStyle/>
          <a:p>
            <a:fld id="{8D07D464-7FFE-4211-942E-2B88E0A7E576}" type="datetime1">
              <a:rPr lang="en-US" smtClean="0"/>
              <a:t>5/12/2014</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85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7DD58-1DC4-4D92-901C-009106E736B3}"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353" y="1"/>
            <a:ext cx="1014821" cy="485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7E3B8-D9C3-42D7-8651-94C67C487FB6}" type="datetime1">
              <a:rPr lang="en-US" smtClean="0"/>
              <a:t>5/12/2014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353" y="31685"/>
            <a:ext cx="1014821" cy="453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2C3AD-E563-47C2-A9EB-217EBEC6F7E5}" type="datetime1">
              <a:rPr lang="en-US" smtClean="0"/>
              <a:t>5/12/2014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C74D03-C08A-4F53-BB16-067FA477BC51}" type="datetime1">
              <a:rPr lang="en-US" smtClean="0"/>
              <a:t>5/12/2014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16FD44-801D-4830-88D7-C9DE2AA9C119}" type="datetime1">
              <a:rPr lang="en-US" smtClean="0"/>
              <a:t>5/12/2014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BB939-60EF-43D7-AE16-68741650B64D}" type="datetime1">
              <a:rPr lang="en-US" smtClean="0"/>
              <a:t>5/12/2014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353" y="31685"/>
            <a:ext cx="1014821" cy="453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F7C19-FD61-43A1-9DAC-2C99813EEA37}" type="datetime1">
              <a:rPr lang="en-US" smtClean="0"/>
              <a:t>5/12/2014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353" y="31685"/>
            <a:ext cx="1014821" cy="453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9DD26-D78E-4803-B16F-8CE4BFF04EED}" type="datetime1">
              <a:rPr lang="en-US" smtClean="0"/>
              <a:t>5/12/2014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DCDCD"/>
            </a:gs>
            <a:gs pos="0">
              <a:schemeClr val="bg1">
                <a:tint val="98000"/>
                <a:hueMod val="104000"/>
                <a:satMod val="128000"/>
                <a:lumMod val="104000"/>
                <a:alpha val="85000"/>
              </a:schemeClr>
            </a:gs>
            <a:gs pos="100000">
              <a:schemeClr val="bg1">
                <a:shade val="76000"/>
                <a:hueMod val="89000"/>
                <a:satMod val="164000"/>
                <a:lumMod val="68000"/>
              </a:schemeClr>
            </a:gs>
          </a:gsLst>
          <a:path path="circle">
            <a:fillToRect l="45000" t="65000" r="125000" b="100000"/>
          </a:path>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D07D464-7FFE-4211-942E-2B88E0A7E576}" type="datetime1">
              <a:rPr lang="en-US" smtClean="0"/>
              <a:t>5/12/2014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079" y="3623733"/>
            <a:ext cx="10248769" cy="1431743"/>
          </a:xfrm>
        </p:spPr>
        <p:txBody>
          <a:bodyPr/>
          <a:lstStyle/>
          <a:p>
            <a:r>
              <a:rPr lang="en-GB" dirty="0" smtClean="0"/>
              <a:t>Libya</a:t>
            </a:r>
            <a:br>
              <a:rPr lang="en-GB" dirty="0" smtClean="0"/>
            </a:br>
            <a:r>
              <a:rPr lang="en-GB" dirty="0" smtClean="0"/>
              <a:t/>
            </a:r>
            <a:br>
              <a:rPr lang="en-GB" dirty="0" smtClean="0"/>
            </a:br>
            <a:r>
              <a:rPr lang="en-GB" sz="2400" dirty="0" smtClean="0"/>
              <a:t>Opportunities and Risks for Defence, Security and Dual Use Exporters</a:t>
            </a:r>
            <a:endParaRPr lang="en-GB" sz="24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655" y="880654"/>
            <a:ext cx="3897615" cy="1461360"/>
          </a:xfrm>
          <a:prstGeom prst="rect">
            <a:avLst/>
          </a:prstGeom>
        </p:spPr>
      </p:pic>
    </p:spTree>
    <p:extLst>
      <p:ext uri="{BB962C8B-B14F-4D97-AF65-F5344CB8AC3E}">
        <p14:creationId xmlns:p14="http://schemas.microsoft.com/office/powerpoint/2010/main" val="426806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Control Issues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solidFill>
                  <a:schemeClr val="tx1"/>
                </a:solidFill>
                <a:latin typeface="Arial" panose="020B0604020202020204" pitchFamily="34" charset="0"/>
                <a:cs typeface="Arial" panose="020B0604020202020204" pitchFamily="34" charset="0"/>
              </a:rPr>
              <a:t>The main constraints on exporting sensitive goods to Libya are:</a:t>
            </a:r>
          </a:p>
          <a:p>
            <a:r>
              <a:rPr lang="en-GB" dirty="0" smtClean="0">
                <a:solidFill>
                  <a:schemeClr val="tx1"/>
                </a:solidFill>
                <a:latin typeface="Arial" panose="020B0604020202020204" pitchFamily="34" charset="0"/>
                <a:cs typeface="Arial" panose="020B0604020202020204" pitchFamily="34" charset="0"/>
              </a:rPr>
              <a:t>The </a:t>
            </a:r>
            <a:r>
              <a:rPr lang="en-GB" b="1" dirty="0" smtClean="0">
                <a:solidFill>
                  <a:schemeClr val="tx1"/>
                </a:solidFill>
                <a:latin typeface="Arial" panose="020B0604020202020204" pitchFamily="34" charset="0"/>
                <a:cs typeface="Arial" panose="020B0604020202020204" pitchFamily="34" charset="0"/>
              </a:rPr>
              <a:t>UN and EU embargoes</a:t>
            </a:r>
            <a:r>
              <a:rPr lang="en-GB" dirty="0" smtClean="0">
                <a:solidFill>
                  <a:schemeClr val="tx1"/>
                </a:solidFill>
                <a:latin typeface="Arial" panose="020B0604020202020204" pitchFamily="34" charset="0"/>
                <a:cs typeface="Arial" panose="020B0604020202020204" pitchFamily="34" charset="0"/>
              </a:rPr>
              <a:t>. But there are potential exemptions for most items, including lethal weapons, for both the Libyan authorities and civilian end users</a:t>
            </a:r>
          </a:p>
          <a:p>
            <a:r>
              <a:rPr lang="en-GB" dirty="0" smtClean="0">
                <a:solidFill>
                  <a:schemeClr val="tx1"/>
                </a:solidFill>
                <a:latin typeface="Arial" panose="020B0604020202020204" pitchFamily="34" charset="0"/>
                <a:cs typeface="Arial" panose="020B0604020202020204" pitchFamily="34" charset="0"/>
              </a:rPr>
              <a:t>If there is a clear risk that a UK export might be used </a:t>
            </a:r>
            <a:r>
              <a:rPr lang="en-GB" b="1" dirty="0" smtClean="0">
                <a:solidFill>
                  <a:schemeClr val="tx1"/>
                </a:solidFill>
                <a:latin typeface="Arial" panose="020B0604020202020204" pitchFamily="34" charset="0"/>
                <a:cs typeface="Arial" panose="020B0604020202020204" pitchFamily="34" charset="0"/>
              </a:rPr>
              <a:t>for internal repression</a:t>
            </a:r>
            <a:r>
              <a:rPr lang="en-GB" dirty="0" smtClean="0">
                <a:solidFill>
                  <a:schemeClr val="tx1"/>
                </a:solidFill>
                <a:latin typeface="Arial" panose="020B0604020202020204" pitchFamily="34" charset="0"/>
                <a:cs typeface="Arial" panose="020B0604020202020204" pitchFamily="34" charset="0"/>
              </a:rPr>
              <a:t>, an export licence will be refused</a:t>
            </a:r>
          </a:p>
          <a:p>
            <a:r>
              <a:rPr lang="en-GB" dirty="0" smtClean="0">
                <a:solidFill>
                  <a:schemeClr val="tx1"/>
                </a:solidFill>
                <a:latin typeface="Arial" panose="020B0604020202020204" pitchFamily="34" charset="0"/>
                <a:cs typeface="Arial" panose="020B0604020202020204" pitchFamily="34" charset="0"/>
              </a:rPr>
              <a:t>HMG will also look closely at the risks of an export fuelling </a:t>
            </a:r>
            <a:r>
              <a:rPr lang="en-GB" b="1" dirty="0" smtClean="0">
                <a:solidFill>
                  <a:schemeClr val="tx1"/>
                </a:solidFill>
                <a:latin typeface="Arial" panose="020B0604020202020204" pitchFamily="34" charset="0"/>
                <a:cs typeface="Arial" panose="020B0604020202020204" pitchFamily="34" charset="0"/>
              </a:rPr>
              <a:t>internal tensions </a:t>
            </a:r>
            <a:r>
              <a:rPr lang="en-GB" dirty="0" smtClean="0">
                <a:solidFill>
                  <a:schemeClr val="tx1"/>
                </a:solidFill>
                <a:latin typeface="Arial" panose="020B0604020202020204" pitchFamily="34" charset="0"/>
                <a:cs typeface="Arial" panose="020B0604020202020204" pitchFamily="34" charset="0"/>
              </a:rPr>
              <a:t>or being </a:t>
            </a:r>
            <a:r>
              <a:rPr lang="en-GB" b="1" dirty="0" smtClean="0">
                <a:solidFill>
                  <a:schemeClr val="tx1"/>
                </a:solidFill>
                <a:latin typeface="Arial" panose="020B0604020202020204" pitchFamily="34" charset="0"/>
                <a:cs typeface="Arial" panose="020B0604020202020204" pitchFamily="34" charset="0"/>
              </a:rPr>
              <a:t>diverted </a:t>
            </a:r>
            <a:r>
              <a:rPr lang="en-GB" dirty="0" smtClean="0">
                <a:solidFill>
                  <a:schemeClr val="tx1"/>
                </a:solidFill>
                <a:latin typeface="Arial" panose="020B0604020202020204" pitchFamily="34" charset="0"/>
                <a:cs typeface="Arial" panose="020B0604020202020204" pitchFamily="34" charset="0"/>
              </a:rPr>
              <a:t>to an undesirable end user, both within and outside Libya</a:t>
            </a:r>
          </a:p>
          <a:p>
            <a:pPr marL="0" indent="0">
              <a:buNone/>
            </a:pPr>
            <a:r>
              <a:rPr lang="en-GB" dirty="0" smtClean="0">
                <a:solidFill>
                  <a:schemeClr val="tx1"/>
                </a:solidFill>
                <a:latin typeface="Arial" panose="020B0604020202020204" pitchFamily="34" charset="0"/>
                <a:cs typeface="Arial" panose="020B0604020202020204" pitchFamily="34" charset="0"/>
              </a:rPr>
              <a:t>In practice, very few applications are refused and significant quantities of goods are exported. There is scope for this to increase substantially.</a:t>
            </a:r>
          </a:p>
          <a:p>
            <a:pPr marL="0" indent="0">
              <a:buNone/>
            </a:pPr>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75567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Control Issues: </a:t>
            </a:r>
            <a:br>
              <a:rPr lang="en-GB" dirty="0" smtClean="0"/>
            </a:br>
            <a:r>
              <a:rPr lang="en-GB" dirty="0" smtClean="0"/>
              <a:t>UN &amp; EU Arms Embargoes</a:t>
            </a:r>
            <a:endParaRPr lang="en-GB" dirty="0"/>
          </a:p>
        </p:txBody>
      </p:sp>
      <p:sp>
        <p:nvSpPr>
          <p:cNvPr id="3" name="Content Placeholder 2"/>
          <p:cNvSpPr>
            <a:spLocks noGrp="1"/>
          </p:cNvSpPr>
          <p:nvPr>
            <p:ph idx="1"/>
          </p:nvPr>
        </p:nvSpPr>
        <p:spPr>
          <a:xfrm>
            <a:off x="1154954" y="2403802"/>
            <a:ext cx="9765891" cy="4301797"/>
          </a:xfrm>
        </p:spPr>
        <p:txBody>
          <a:bodyPr>
            <a:normAutofit fontScale="92500" lnSpcReduction="20000"/>
          </a:bodyPr>
          <a:lstStyle/>
          <a:p>
            <a:pPr defTabSz="914400">
              <a:spcBef>
                <a:spcPct val="20000"/>
              </a:spcBef>
              <a:defRPr/>
            </a:pPr>
            <a:r>
              <a:rPr lang="en-GB" sz="2000" dirty="0">
                <a:solidFill>
                  <a:schemeClr val="tx1"/>
                </a:solidFill>
                <a:latin typeface="Arial" panose="020B0604020202020204" pitchFamily="34" charset="0"/>
                <a:cs typeface="Arial" panose="020B0604020202020204" pitchFamily="34" charset="0"/>
              </a:rPr>
              <a:t>Following the conflict </a:t>
            </a:r>
            <a:r>
              <a:rPr lang="en-GB" sz="2000" dirty="0" smtClean="0">
                <a:solidFill>
                  <a:schemeClr val="tx1"/>
                </a:solidFill>
                <a:latin typeface="Arial" panose="020B0604020202020204" pitchFamily="34" charset="0"/>
                <a:cs typeface="Arial" panose="020B0604020202020204" pitchFamily="34" charset="0"/>
              </a:rPr>
              <a:t>in </a:t>
            </a:r>
            <a:r>
              <a:rPr lang="en-GB" sz="2000" dirty="0">
                <a:solidFill>
                  <a:schemeClr val="tx1"/>
                </a:solidFill>
                <a:latin typeface="Arial" panose="020B0604020202020204" pitchFamily="34" charset="0"/>
                <a:cs typeface="Arial" panose="020B0604020202020204" pitchFamily="34" charset="0"/>
              </a:rPr>
              <a:t>2011, </a:t>
            </a:r>
            <a:r>
              <a:rPr lang="en-GB" sz="2000" dirty="0" smtClean="0">
                <a:solidFill>
                  <a:schemeClr val="tx1"/>
                </a:solidFill>
                <a:latin typeface="Arial" panose="020B0604020202020204" pitchFamily="34" charset="0"/>
                <a:cs typeface="Arial" panose="020B0604020202020204" pitchFamily="34" charset="0"/>
              </a:rPr>
              <a:t>Libya is </a:t>
            </a:r>
            <a:r>
              <a:rPr lang="en-GB" sz="2000" dirty="0">
                <a:solidFill>
                  <a:schemeClr val="tx1"/>
                </a:solidFill>
                <a:latin typeface="Arial" panose="020B0604020202020204" pitchFamily="34" charset="0"/>
                <a:cs typeface="Arial" panose="020B0604020202020204" pitchFamily="34" charset="0"/>
              </a:rPr>
              <a:t>still subject to: </a:t>
            </a:r>
          </a:p>
          <a:p>
            <a:pPr defTabSz="914400">
              <a:spcBef>
                <a:spcPct val="20000"/>
              </a:spcBef>
              <a:defRPr/>
            </a:pPr>
            <a:endParaRPr lang="en-GB" sz="2000" dirty="0">
              <a:solidFill>
                <a:schemeClr val="tx1"/>
              </a:solidFill>
              <a:latin typeface="Arial" panose="020B0604020202020204" pitchFamily="34" charset="0"/>
              <a:cs typeface="Arial" panose="020B0604020202020204" pitchFamily="34" charset="0"/>
            </a:endParaRPr>
          </a:p>
          <a:p>
            <a:pPr lvl="1" defTabSz="914400">
              <a:spcBef>
                <a:spcPct val="20000"/>
              </a:spcBef>
              <a:buFont typeface="Arial" pitchFamily="34" charset="0"/>
              <a:buChar char="•"/>
              <a:defRPr/>
            </a:pPr>
            <a:r>
              <a:rPr lang="en-GB" sz="2000" b="1" dirty="0">
                <a:solidFill>
                  <a:schemeClr val="tx1"/>
                </a:solidFill>
                <a:latin typeface="Arial" panose="020B0604020202020204" pitchFamily="34" charset="0"/>
                <a:cs typeface="Arial" panose="020B0604020202020204" pitchFamily="34" charset="0"/>
              </a:rPr>
              <a:t>UN arms embargo </a:t>
            </a:r>
            <a:r>
              <a:rPr lang="en-GB" sz="2000" dirty="0">
                <a:solidFill>
                  <a:schemeClr val="tx1"/>
                </a:solidFill>
                <a:latin typeface="Arial" panose="020B0604020202020204" pitchFamily="34" charset="0"/>
                <a:cs typeface="Arial" panose="020B0604020202020204" pitchFamily="34" charset="0"/>
              </a:rPr>
              <a:t>on </a:t>
            </a:r>
            <a:r>
              <a:rPr lang="en-GB" sz="2000" dirty="0" smtClean="0">
                <a:solidFill>
                  <a:schemeClr val="tx1"/>
                </a:solidFill>
                <a:latin typeface="Arial" panose="020B0604020202020204" pitchFamily="34" charset="0"/>
                <a:cs typeface="Arial" panose="020B0604020202020204" pitchFamily="34" charset="0"/>
              </a:rPr>
              <a:t>all Military </a:t>
            </a:r>
            <a:r>
              <a:rPr lang="en-GB" sz="2000" dirty="0">
                <a:solidFill>
                  <a:schemeClr val="tx1"/>
                </a:solidFill>
                <a:latin typeface="Arial" panose="020B0604020202020204" pitchFamily="34" charset="0"/>
                <a:cs typeface="Arial" panose="020B0604020202020204" pitchFamily="34" charset="0"/>
              </a:rPr>
              <a:t>Listed </a:t>
            </a:r>
            <a:r>
              <a:rPr lang="en-GB" sz="2000" dirty="0" smtClean="0">
                <a:solidFill>
                  <a:schemeClr val="tx1"/>
                </a:solidFill>
                <a:latin typeface="Arial" panose="020B0604020202020204" pitchFamily="34" charset="0"/>
                <a:cs typeface="Arial" panose="020B0604020202020204" pitchFamily="34" charset="0"/>
              </a:rPr>
              <a:t>goods: </a:t>
            </a: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covers the sale, supply, transfer of the ML equipment, as well as financial assistance, technical assistance, training or other assistance, including the provision of armed mercenary personnel, related to military equipment or to military activities. </a:t>
            </a:r>
            <a:endParaRPr lang="en-GB" sz="20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lvl="1" defTabSz="914400">
              <a:spcBef>
                <a:spcPct val="20000"/>
              </a:spcBef>
              <a:buFont typeface="Arial" pitchFamily="34" charset="0"/>
              <a:buChar char="•"/>
              <a:defRPr/>
            </a:pPr>
            <a:endParaRPr lang="en-GB" sz="2000" dirty="0">
              <a:solidFill>
                <a:schemeClr val="tx1"/>
              </a:solidFill>
              <a:latin typeface="Arial" panose="020B0604020202020204" pitchFamily="34" charset="0"/>
              <a:cs typeface="Arial" panose="020B0604020202020204" pitchFamily="34" charset="0"/>
            </a:endParaRPr>
          </a:p>
          <a:p>
            <a:pPr lvl="1" defTabSz="914400">
              <a:spcBef>
                <a:spcPct val="20000"/>
              </a:spcBef>
              <a:buFont typeface="Arial" pitchFamily="34" charset="0"/>
              <a:buChar char="•"/>
              <a:defRPr/>
            </a:pPr>
            <a:r>
              <a:rPr lang="en-GB" sz="2000" b="1" dirty="0">
                <a:solidFill>
                  <a:schemeClr val="tx1"/>
                </a:solidFill>
                <a:latin typeface="Arial" panose="020B0604020202020204" pitchFamily="34" charset="0"/>
                <a:cs typeface="Arial" panose="020B0604020202020204" pitchFamily="34" charset="0"/>
              </a:rPr>
              <a:t>EU embargo </a:t>
            </a:r>
            <a:r>
              <a:rPr lang="en-GB" sz="2000" dirty="0">
                <a:solidFill>
                  <a:schemeClr val="tx1"/>
                </a:solidFill>
                <a:latin typeface="Arial" panose="020B0604020202020204" pitchFamily="34" charset="0"/>
                <a:cs typeface="Arial" panose="020B0604020202020204" pitchFamily="34" charset="0"/>
              </a:rPr>
              <a:t>on “internal repression items” that are not Military </a:t>
            </a:r>
            <a:r>
              <a:rPr lang="en-GB" sz="2000" dirty="0" smtClean="0">
                <a:solidFill>
                  <a:schemeClr val="tx1"/>
                </a:solidFill>
                <a:latin typeface="Arial" panose="020B0604020202020204" pitchFamily="34" charset="0"/>
                <a:cs typeface="Arial" panose="020B0604020202020204" pitchFamily="34" charset="0"/>
              </a:rPr>
              <a:t>Listed (check </a:t>
            </a:r>
            <a:r>
              <a:rPr lang="en-GB" sz="2000" dirty="0">
                <a:solidFill>
                  <a:schemeClr val="tx1"/>
                </a:solidFill>
                <a:latin typeface="Arial" panose="020B0604020202020204" pitchFamily="34" charset="0"/>
                <a:cs typeface="Arial" panose="020B0604020202020204" pitchFamily="34" charset="0"/>
              </a:rPr>
              <a:t>the Council Regulation </a:t>
            </a:r>
            <a:r>
              <a:rPr lang="en-GB" sz="2000" dirty="0" smtClean="0">
                <a:solidFill>
                  <a:schemeClr val="tx1"/>
                </a:solidFill>
                <a:latin typeface="Arial" panose="020B0604020202020204" pitchFamily="34" charset="0"/>
                <a:cs typeface="Arial" panose="020B0604020202020204" pitchFamily="34" charset="0"/>
              </a:rPr>
              <a:t>204/2011 Annex I</a:t>
            </a:r>
            <a:r>
              <a:rPr lang="en-GB" sz="2000" dirty="0">
                <a:solidFill>
                  <a:schemeClr val="tx1"/>
                </a:solidFill>
                <a:latin typeface="Arial" panose="020B0604020202020204" pitchFamily="34" charset="0"/>
                <a:cs typeface="Arial" panose="020B0604020202020204" pitchFamily="34" charset="0"/>
              </a:rPr>
              <a:t>). </a:t>
            </a:r>
            <a:r>
              <a:rPr lang="en-GB" sz="2000" dirty="0" smtClean="0">
                <a:solidFill>
                  <a:schemeClr val="tx1"/>
                </a:solidFill>
                <a:latin typeface="Arial" panose="020B0604020202020204" pitchFamily="34" charset="0"/>
                <a:cs typeface="Arial" panose="020B0604020202020204" pitchFamily="34" charset="0"/>
              </a:rPr>
              <a:t>Covers </a:t>
            </a:r>
            <a:r>
              <a:rPr lang="en-GB" sz="2000" dirty="0">
                <a:solidFill>
                  <a:schemeClr val="tx1"/>
                </a:solidFill>
                <a:latin typeface="Arial" panose="020B0604020202020204" pitchFamily="34" charset="0"/>
                <a:cs typeface="Arial" panose="020B0604020202020204" pitchFamily="34" charset="0"/>
              </a:rPr>
              <a:t>sale, supply or transfer of </a:t>
            </a:r>
            <a:r>
              <a:rPr lang="en-GB" sz="2000" dirty="0" smtClean="0">
                <a:solidFill>
                  <a:schemeClr val="tx1"/>
                </a:solidFill>
                <a:latin typeface="Arial" panose="020B0604020202020204" pitchFamily="34" charset="0"/>
                <a:cs typeface="Arial" panose="020B0604020202020204" pitchFamily="34" charset="0"/>
              </a:rPr>
              <a:t>items as </a:t>
            </a:r>
            <a:r>
              <a:rPr lang="en-GB" sz="2000" dirty="0">
                <a:solidFill>
                  <a:schemeClr val="tx1"/>
                </a:solidFill>
                <a:latin typeface="Arial" panose="020B0604020202020204" pitchFamily="34" charset="0"/>
                <a:cs typeface="Arial" panose="020B0604020202020204" pitchFamily="34" charset="0"/>
              </a:rPr>
              <a:t>well as financial assistance, technical assistance, training or other </a:t>
            </a:r>
            <a:r>
              <a:rPr lang="en-GB" sz="2000" dirty="0" smtClean="0">
                <a:solidFill>
                  <a:schemeClr val="tx1"/>
                </a:solidFill>
                <a:latin typeface="Arial" panose="020B0604020202020204" pitchFamily="34" charset="0"/>
                <a:cs typeface="Arial" panose="020B0604020202020204" pitchFamily="34" charset="0"/>
              </a:rPr>
              <a:t>assistance. </a:t>
            </a:r>
          </a:p>
          <a:p>
            <a:pPr marL="457200" lvl="1" indent="0" defTabSz="914400">
              <a:spcBef>
                <a:spcPct val="20000"/>
              </a:spcBef>
              <a:buNone/>
              <a:defRPr/>
            </a:pPr>
            <a:endParaRPr lang="en-GB" sz="2000" dirty="0">
              <a:solidFill>
                <a:schemeClr val="tx1"/>
              </a:solidFill>
              <a:latin typeface="Arial" panose="020B0604020202020204" pitchFamily="34" charset="0"/>
              <a:cs typeface="Arial" panose="020B0604020202020204" pitchFamily="34" charset="0"/>
            </a:endParaRPr>
          </a:p>
          <a:p>
            <a:pPr lvl="1" defTabSz="914400">
              <a:spcBef>
                <a:spcPct val="20000"/>
              </a:spcBef>
              <a:buFont typeface="Arial" pitchFamily="34" charset="0"/>
              <a:buChar char="•"/>
              <a:defRPr/>
            </a:pPr>
            <a:r>
              <a:rPr lang="en-GB" sz="2000" b="1" dirty="0" smtClean="0">
                <a:solidFill>
                  <a:schemeClr val="tx1"/>
                </a:solidFill>
                <a:latin typeface="Arial" panose="020B0604020202020204" pitchFamily="34" charset="0"/>
                <a:cs typeface="Arial" panose="020B0604020202020204" pitchFamily="34" charset="0"/>
              </a:rPr>
              <a:t>Financial Sanctions</a:t>
            </a:r>
            <a:r>
              <a:rPr lang="en-GB" sz="2000" dirty="0" smtClean="0">
                <a:solidFill>
                  <a:schemeClr val="tx1"/>
                </a:solidFill>
                <a:latin typeface="Arial" panose="020B0604020202020204" pitchFamily="34" charset="0"/>
                <a:cs typeface="Arial" panose="020B0604020202020204" pitchFamily="34" charset="0"/>
              </a:rPr>
              <a:t>: see HM Treasury’s list of individuals and entities – </a:t>
            </a:r>
            <a:r>
              <a:rPr lang="en-GB" sz="2000" dirty="0" err="1" smtClean="0">
                <a:solidFill>
                  <a:schemeClr val="tx1"/>
                </a:solidFill>
                <a:latin typeface="Arial" panose="020B0604020202020204" pitchFamily="34" charset="0"/>
                <a:cs typeface="Arial" panose="020B0604020202020204" pitchFamily="34" charset="0"/>
              </a:rPr>
              <a:t>nb</a:t>
            </a:r>
            <a:r>
              <a:rPr lang="en-GB" sz="2000" dirty="0" smtClean="0">
                <a:solidFill>
                  <a:schemeClr val="tx1"/>
                </a:solidFill>
                <a:latin typeface="Arial" panose="020B0604020202020204" pitchFamily="34" charset="0"/>
                <a:cs typeface="Arial" panose="020B0604020202020204" pitchFamily="34" charset="0"/>
              </a:rPr>
              <a:t> most of these relate to the Gaddafi regime</a:t>
            </a:r>
          </a:p>
          <a:p>
            <a:pPr marL="0" indent="0" defTabSz="914400">
              <a:spcBef>
                <a:spcPct val="20000"/>
              </a:spcBef>
              <a:buNone/>
              <a:defRPr/>
            </a:pPr>
            <a:endParaRPr lang="en-GB" sz="2000" dirty="0" smtClean="0">
              <a:solidFill>
                <a:schemeClr val="tx1"/>
              </a:solidFill>
              <a:latin typeface="Arial" panose="020B0604020202020204" pitchFamily="34" charset="0"/>
              <a:cs typeface="Arial" panose="020B0604020202020204" pitchFamily="34" charset="0"/>
            </a:endParaRPr>
          </a:p>
          <a:p>
            <a:pPr defTabSz="914400">
              <a:spcBef>
                <a:spcPct val="20000"/>
              </a:spcBef>
              <a:defRPr/>
            </a:pPr>
            <a:r>
              <a:rPr lang="en-GB" sz="2000" b="1" dirty="0" smtClean="0">
                <a:solidFill>
                  <a:schemeClr val="tx1"/>
                </a:solidFill>
                <a:latin typeface="Arial" panose="020B0604020202020204" pitchFamily="34" charset="0"/>
                <a:cs typeface="Arial" panose="020B0604020202020204" pitchFamily="34" charset="0"/>
              </a:rPr>
              <a:t>But</a:t>
            </a:r>
            <a:r>
              <a:rPr lang="en-GB" sz="2000" dirty="0" smtClean="0">
                <a:solidFill>
                  <a:schemeClr val="tx1"/>
                </a:solidFill>
                <a:latin typeface="Arial" panose="020B0604020202020204" pitchFamily="34" charset="0"/>
                <a:cs typeface="Arial" panose="020B0604020202020204" pitchFamily="34" charset="0"/>
              </a:rPr>
              <a:t> there are significant exemptions: -</a:t>
            </a:r>
            <a:endParaRPr lang="en-GB" sz="2000" dirty="0">
              <a:solidFill>
                <a:schemeClr val="tx1"/>
              </a:solidFill>
              <a:latin typeface="Arial" panose="020B0604020202020204" pitchFamily="34" charset="0"/>
              <a:cs typeface="Arial" panose="020B0604020202020204" pitchFamily="34" charset="0"/>
            </a:endParaRPr>
          </a:p>
          <a:p>
            <a:endParaRPr lang="en-GB"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84113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Export Control Issues: </a:t>
            </a:r>
            <a:br>
              <a:rPr lang="en-GB" dirty="0"/>
            </a:br>
            <a:r>
              <a:rPr lang="en-GB" dirty="0"/>
              <a:t>UN &amp; EU Arms </a:t>
            </a:r>
            <a:r>
              <a:rPr lang="en-GB" dirty="0" smtClean="0"/>
              <a:t>Embargoes: Exemptions</a:t>
            </a:r>
            <a:endParaRPr lang="en-GB" dirty="0"/>
          </a:p>
        </p:txBody>
      </p:sp>
      <p:sp>
        <p:nvSpPr>
          <p:cNvPr id="3" name="Content Placeholder 2"/>
          <p:cNvSpPr>
            <a:spLocks noGrp="1"/>
          </p:cNvSpPr>
          <p:nvPr>
            <p:ph idx="1"/>
          </p:nvPr>
        </p:nvSpPr>
        <p:spPr>
          <a:xfrm>
            <a:off x="294290" y="2603500"/>
            <a:ext cx="7806521" cy="3978662"/>
          </a:xfrm>
        </p:spPr>
        <p:txBody>
          <a:bodyPr>
            <a:normAutofit fontScale="85000" lnSpcReduction="20000"/>
          </a:bodyPr>
          <a:lstStyle/>
          <a:p>
            <a:pPr>
              <a:buFont typeface="+mj-lt"/>
              <a:buAutoNum type="arabicParenR"/>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non-lethal military equipment intended solely for humanitarian or protective use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related technical assistance or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training. No notification of the UN Sanctions Committee is required</a:t>
            </a:r>
          </a:p>
          <a:p>
            <a:pPr>
              <a:buFont typeface="+mj-lt"/>
              <a:buAutoNum type="arabicParenR"/>
            </a:pP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Items temporarily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exported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by UN personnel</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media, humanitarian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development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workers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for their personal use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only</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Protective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clothing: no notification. Small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arms, light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weapons: notify for ‘no objection’ (Sanctions Committee approval is automatic unless a member objects within 5 days)</a:t>
            </a:r>
          </a:p>
          <a:p>
            <a:pPr>
              <a:buFont typeface="+mj-lt"/>
              <a:buAutoNum type="arabicParenR"/>
            </a:pP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arms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related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materiel intended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solely for security or disarmament assistance to the Libyan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authorities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including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technical assistance, training, financial and other assistance</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Non-lethal: no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notification. Lethal items: notify for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no objection</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buFont typeface="+mj-lt"/>
              <a:buAutoNum type="arabicParenR"/>
            </a:pP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Other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sales or supply of arms and related materiel</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or provision of assistance or personnel. Requires Sanctions Committee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approval</a:t>
            </a:r>
          </a:p>
          <a:p>
            <a:pPr>
              <a:buFont typeface="+mj-lt"/>
              <a:buAutoNum type="arabicParenR"/>
            </a:pPr>
            <a:r>
              <a:rPr lang="en-GB" b="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For the EU Embargo</a:t>
            </a:r>
            <a:r>
              <a:rPr lang="en-GB"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exemptions apply to non-lethal items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intended solely for humanitarian or protective </a:t>
            </a:r>
            <a:r>
              <a:rPr lang="en-GB"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use, and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protective </a:t>
            </a:r>
            <a:r>
              <a:rPr lang="en-GB"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clothing temporarily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exported </a:t>
            </a:r>
            <a:r>
              <a:rPr lang="en-GB"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by UN, EU, media and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humanitarian and development workers and associated personnel for their personal use </a:t>
            </a:r>
            <a:r>
              <a:rPr lang="en-GB"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only. No notification required</a:t>
            </a:r>
            <a:r>
              <a:rPr lang="en-GB" dirty="0" smtClean="0">
                <a:latin typeface="Arial" panose="020B0604020202020204" pitchFamily="34" charset="0"/>
                <a:ea typeface="Calibri" panose="020F0502020204030204" pitchFamily="34" charset="0"/>
                <a:cs typeface="Times New Roman" panose="02020603050405020304" pitchFamily="18" charset="0"/>
              </a:rPr>
              <a:t>.</a:t>
            </a: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303" y="2438871"/>
            <a:ext cx="2929436" cy="4143291"/>
          </a:xfrm>
          <a:prstGeom prst="rect">
            <a:avLst/>
          </a:prstGeom>
        </p:spPr>
      </p:pic>
    </p:spTree>
    <p:extLst>
      <p:ext uri="{BB962C8B-B14F-4D97-AF65-F5344CB8AC3E}">
        <p14:creationId xmlns:p14="http://schemas.microsoft.com/office/powerpoint/2010/main" val="216302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Control Issues: </a:t>
            </a:r>
            <a:br>
              <a:rPr lang="en-GB" dirty="0" smtClean="0"/>
            </a:br>
            <a:r>
              <a:rPr lang="en-GB" dirty="0" smtClean="0"/>
              <a:t>Human Rights</a:t>
            </a:r>
            <a:endParaRPr lang="en-GB" dirty="0"/>
          </a:p>
        </p:txBody>
      </p:sp>
      <p:sp>
        <p:nvSpPr>
          <p:cNvPr id="3" name="Content Placeholder 2"/>
          <p:cNvSpPr>
            <a:spLocks noGrp="1"/>
          </p:cNvSpPr>
          <p:nvPr>
            <p:ph idx="1"/>
          </p:nvPr>
        </p:nvSpPr>
        <p:spPr>
          <a:xfrm>
            <a:off x="4758670" y="2566492"/>
            <a:ext cx="7023426" cy="4112832"/>
          </a:xfrm>
        </p:spPr>
        <p:txBody>
          <a:bodyPr>
            <a:noAutofit/>
          </a:bodyPr>
          <a:lstStyle/>
          <a:p>
            <a:pPr algn="just">
              <a:lnSpc>
                <a:spcPct val="115000"/>
              </a:lnSpc>
            </a:pP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HMG has to judge whether there is a clear risk that a UK export might be used for internal repression</a:t>
            </a:r>
          </a:p>
          <a:p>
            <a:pPr algn="just">
              <a:lnSpc>
                <a:spcPct val="115000"/>
              </a:lnSpc>
            </a:pP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Libyan authorities have made repeated public commitments to human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rights. But they lack capacity to deliver</a:t>
            </a:r>
          </a:p>
          <a:p>
            <a:pPr algn="just">
              <a:lnSpc>
                <a:spcPct val="115000"/>
              </a:lnSpc>
            </a:pP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structures </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of the army and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police are weak</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lack robust command and control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structure, and </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training in human rights or international humanitarian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law.  However</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little evidence to date of systematic abuse</a:t>
            </a:r>
            <a:endParaRPr lang="en-GB"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the presence of assimilated and unassimilated militias under partial or minimal Government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control</a:t>
            </a:r>
          </a:p>
          <a:p>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Detention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facilities: </a:t>
            </a:r>
            <a:r>
              <a:rPr lang="en-GB" sz="1600" dirty="0">
                <a:solidFill>
                  <a:schemeClr val="tx1"/>
                </a:solidFill>
                <a:latin typeface="Arial" panose="020B0604020202020204" pitchFamily="34" charset="0"/>
                <a:ea typeface="Calibri" panose="020F0502020204030204" pitchFamily="34" charset="0"/>
                <a:cs typeface="Arial" panose="020B0604020202020204" pitchFamily="34" charset="0"/>
              </a:rPr>
              <a:t>compelling UN and Amnesty evidence of torture and ill-treatment, and arbitrary arrest and detentions of migrants, human rights activists and former </a:t>
            </a:r>
            <a:r>
              <a:rPr lang="en-GB"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Gaddafi loyalists</a:t>
            </a:r>
            <a:endParaRPr lang="en-GB" sz="16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 y="3055441"/>
            <a:ext cx="4454312" cy="3134934"/>
          </a:xfrm>
          <a:prstGeom prst="rect">
            <a:avLst/>
          </a:prstGeom>
        </p:spPr>
      </p:pic>
    </p:spTree>
    <p:extLst>
      <p:ext uri="{BB962C8B-B14F-4D97-AF65-F5344CB8AC3E}">
        <p14:creationId xmlns:p14="http://schemas.microsoft.com/office/powerpoint/2010/main" val="154313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Control Issues:</a:t>
            </a:r>
            <a:br>
              <a:rPr lang="en-GB" dirty="0" smtClean="0"/>
            </a:br>
            <a:r>
              <a:rPr lang="en-GB" dirty="0" smtClean="0"/>
              <a:t>Human Rights: Mitigations</a:t>
            </a:r>
            <a:endParaRPr lang="en-GB" dirty="0"/>
          </a:p>
        </p:txBody>
      </p:sp>
      <p:sp>
        <p:nvSpPr>
          <p:cNvPr id="3" name="Content Placeholder 2"/>
          <p:cNvSpPr>
            <a:spLocks noGrp="1"/>
          </p:cNvSpPr>
          <p:nvPr>
            <p:ph idx="1"/>
          </p:nvPr>
        </p:nvSpPr>
        <p:spPr>
          <a:xfrm>
            <a:off x="199697" y="3013404"/>
            <a:ext cx="6821214" cy="3416300"/>
          </a:xfrm>
        </p:spPr>
        <p:txBody>
          <a:bodyPr>
            <a:normAutofit/>
          </a:bodyPr>
          <a:lstStyle/>
          <a:p>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Some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reassurance may be provided by the technical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specifications of equipment to be exported,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particularly if it suggests that it is most likely to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be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used only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by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groups under central government control,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and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the absence of any reports of its being used in violations to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date</a:t>
            </a:r>
          </a:p>
          <a:p>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goods under the control of the Prime Minister’s Office are unlikely to be misused. </a:t>
            </a:r>
            <a:r>
              <a:rPr lang="en-GB"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Its staff are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some of the </a:t>
            </a:r>
            <a:r>
              <a:rPr lang="en-GB"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best trained/aware with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regards to human rights. </a:t>
            </a:r>
            <a:endParaRPr lang="en-GB"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UK has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several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human rights projects (including relevant training) in its package of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support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to the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Libyan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Government. </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911" y="3130550"/>
            <a:ext cx="4995010" cy="3182007"/>
          </a:xfrm>
          <a:prstGeom prst="rect">
            <a:avLst/>
          </a:prstGeom>
        </p:spPr>
      </p:pic>
    </p:spTree>
    <p:extLst>
      <p:ext uri="{BB962C8B-B14F-4D97-AF65-F5344CB8AC3E}">
        <p14:creationId xmlns:p14="http://schemas.microsoft.com/office/powerpoint/2010/main" val="25852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Control Issues:</a:t>
            </a:r>
            <a:br>
              <a:rPr lang="en-GB" dirty="0" smtClean="0"/>
            </a:br>
            <a:r>
              <a:rPr lang="en-GB" dirty="0" smtClean="0"/>
              <a:t>Internal Tensions</a:t>
            </a:r>
            <a:endParaRPr lang="en-GB" dirty="0"/>
          </a:p>
        </p:txBody>
      </p:sp>
      <p:sp>
        <p:nvSpPr>
          <p:cNvPr id="3" name="Content Placeholder 2"/>
          <p:cNvSpPr>
            <a:spLocks noGrp="1"/>
          </p:cNvSpPr>
          <p:nvPr>
            <p:ph idx="1"/>
          </p:nvPr>
        </p:nvSpPr>
        <p:spPr>
          <a:xfrm>
            <a:off x="135450" y="2729842"/>
            <a:ext cx="6780356" cy="3416300"/>
          </a:xfrm>
        </p:spPr>
        <p:txBody>
          <a:bodyPr>
            <a:normAutofit/>
          </a:bodyPr>
          <a:lstStyle/>
          <a:p>
            <a:pPr defTabSz="914400">
              <a:spcBef>
                <a:spcPct val="20000"/>
              </a:spcBef>
              <a:defRPr/>
            </a:pPr>
            <a:r>
              <a:rPr lang="en-GB" dirty="0">
                <a:solidFill>
                  <a:schemeClr val="tx1"/>
                </a:solidFill>
                <a:latin typeface="Arial" panose="020B0604020202020204" pitchFamily="34" charset="0"/>
                <a:cs typeface="Arial" panose="020B0604020202020204" pitchFamily="34" charset="0"/>
              </a:rPr>
              <a:t>HMG has to judge whether an export might exacerbate internal conflict and be used by some groups against </a:t>
            </a:r>
            <a:r>
              <a:rPr lang="en-GB" dirty="0" smtClean="0">
                <a:solidFill>
                  <a:schemeClr val="tx1"/>
                </a:solidFill>
                <a:latin typeface="Arial" panose="020B0604020202020204" pitchFamily="34" charset="0"/>
                <a:cs typeface="Arial" panose="020B0604020202020204" pitchFamily="34" charset="0"/>
              </a:rPr>
              <a:t>others</a:t>
            </a:r>
          </a:p>
          <a:p>
            <a:pPr marL="0" indent="0" defTabSz="914400">
              <a:spcBef>
                <a:spcPct val="20000"/>
              </a:spcBef>
              <a:buNone/>
              <a:defRPr/>
            </a:pPr>
            <a:endParaRPr lang="en-GB" dirty="0">
              <a:solidFill>
                <a:schemeClr val="tx1"/>
              </a:solidFill>
              <a:latin typeface="Arial" panose="020B0604020202020204" pitchFamily="34" charset="0"/>
              <a:cs typeface="Arial" panose="020B0604020202020204" pitchFamily="34" charset="0"/>
            </a:endParaRPr>
          </a:p>
          <a:p>
            <a:pPr defTabSz="914400">
              <a:spcBef>
                <a:spcPct val="20000"/>
              </a:spcBef>
              <a:defRPr/>
            </a:pPr>
            <a:r>
              <a:rPr lang="en-GB" dirty="0" smtClean="0">
                <a:solidFill>
                  <a:schemeClr val="tx1"/>
                </a:solidFill>
                <a:latin typeface="Arial" panose="020B0604020202020204" pitchFamily="34" charset="0"/>
                <a:cs typeface="Arial" panose="020B0604020202020204" pitchFamily="34" charset="0"/>
              </a:rPr>
              <a:t>Unlikely to do so if proposed exports will be under the control of the central government.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Such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equipment should increase the ability of the military and police to exert control over hostile militias and borders, and therefore exacerbation of internal conflict through this equipment would be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unlikely</a:t>
            </a:r>
            <a:endParaRPr lang="en-GB"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720" y="2648607"/>
            <a:ext cx="5137280" cy="2927131"/>
          </a:xfrm>
          <a:prstGeom prst="rect">
            <a:avLst/>
          </a:prstGeom>
        </p:spPr>
      </p:pic>
    </p:spTree>
    <p:extLst>
      <p:ext uri="{BB962C8B-B14F-4D97-AF65-F5344CB8AC3E}">
        <p14:creationId xmlns:p14="http://schemas.microsoft.com/office/powerpoint/2010/main" val="319241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Control Issues: </a:t>
            </a:r>
            <a:br>
              <a:rPr lang="en-GB" dirty="0" smtClean="0"/>
            </a:br>
            <a:r>
              <a:rPr lang="en-GB" dirty="0" smtClean="0"/>
              <a:t>Diversion</a:t>
            </a:r>
            <a:endParaRPr lang="en-GB" dirty="0"/>
          </a:p>
        </p:txBody>
      </p:sp>
      <p:sp>
        <p:nvSpPr>
          <p:cNvPr id="3" name="Content Placeholder 2"/>
          <p:cNvSpPr>
            <a:spLocks noGrp="1"/>
          </p:cNvSpPr>
          <p:nvPr>
            <p:ph idx="1"/>
          </p:nvPr>
        </p:nvSpPr>
        <p:spPr>
          <a:xfrm>
            <a:off x="5125792" y="2526226"/>
            <a:ext cx="6875708" cy="4168864"/>
          </a:xfrm>
        </p:spPr>
        <p:txBody>
          <a:bodyPr>
            <a:normAutofit/>
          </a:bodyPr>
          <a:lstStyle/>
          <a:p>
            <a:pPr defTabSz="914400">
              <a:spcBef>
                <a:spcPct val="20000"/>
              </a:spcBef>
              <a:defRPr/>
            </a:pPr>
            <a:r>
              <a:rPr lang="en-GB" sz="1900" dirty="0" smtClean="0">
                <a:solidFill>
                  <a:schemeClr val="tx1"/>
                </a:solidFill>
                <a:latin typeface="Arial" panose="020B0604020202020204" pitchFamily="34" charset="0"/>
                <a:cs typeface="Arial" panose="020B0604020202020204" pitchFamily="34" charset="0"/>
              </a:rPr>
              <a:t>HMG has to judge the risk of a UK export being diverted to an undesirable end user</a:t>
            </a:r>
          </a:p>
          <a:p>
            <a:pPr defTabSz="914400">
              <a:spcBef>
                <a:spcPct val="20000"/>
              </a:spcBef>
              <a:defRPr/>
            </a:pPr>
            <a:r>
              <a:rPr lang="en-GB" sz="1900" dirty="0" smtClean="0">
                <a:solidFill>
                  <a:schemeClr val="tx1"/>
                </a:solidFill>
                <a:latin typeface="Arial" panose="020B0604020202020204" pitchFamily="34" charset="0"/>
                <a:cs typeface="Arial" panose="020B0604020202020204" pitchFamily="34" charset="0"/>
              </a:rPr>
              <a:t>there is a risk of diversion </a:t>
            </a:r>
            <a:r>
              <a:rPr lang="en-GB" sz="1900" dirty="0">
                <a:solidFill>
                  <a:schemeClr val="tx1"/>
                </a:solidFill>
                <a:latin typeface="Arial" panose="020B0604020202020204" pitchFamily="34" charset="0"/>
                <a:cs typeface="Arial" panose="020B0604020202020204" pitchFamily="34" charset="0"/>
              </a:rPr>
              <a:t>to </a:t>
            </a:r>
            <a:r>
              <a:rPr lang="en-GB" sz="1900" dirty="0" smtClean="0">
                <a:solidFill>
                  <a:schemeClr val="tx1"/>
                </a:solidFill>
                <a:latin typeface="Arial" panose="020B0604020202020204" pitchFamily="34" charset="0"/>
                <a:cs typeface="Arial" panose="020B0604020202020204" pitchFamily="34" charset="0"/>
              </a:rPr>
              <a:t>militias, through </a:t>
            </a:r>
            <a:r>
              <a:rPr lang="en-GB" sz="1900" dirty="0">
                <a:solidFill>
                  <a:schemeClr val="tx1"/>
                </a:solidFill>
                <a:latin typeface="Arial" panose="020B0604020202020204" pitchFamily="34" charset="0"/>
                <a:cs typeface="Arial" panose="020B0604020202020204" pitchFamily="34" charset="0"/>
              </a:rPr>
              <a:t>theft or intentional </a:t>
            </a:r>
            <a:r>
              <a:rPr lang="en-GB" sz="1900" dirty="0" smtClean="0">
                <a:solidFill>
                  <a:schemeClr val="tx1"/>
                </a:solidFill>
                <a:latin typeface="Arial" panose="020B0604020202020204" pitchFamily="34" charset="0"/>
                <a:cs typeface="Arial" panose="020B0604020202020204" pitchFamily="34" charset="0"/>
              </a:rPr>
              <a:t>release, c</a:t>
            </a:r>
            <a:r>
              <a:rPr lang="en-GB" sz="1900" dirty="0" smtClean="0">
                <a:solidFill>
                  <a:schemeClr val="tx1"/>
                </a:solidFill>
                <a:latin typeface="Arial" panose="020B0604020202020204" pitchFamily="34" charset="0"/>
                <a:ea typeface="Calibri" panose="020F0502020204030204" pitchFamily="34" charset="0"/>
                <a:cs typeface="Arial" panose="020B0604020202020204" pitchFamily="34" charset="0"/>
              </a:rPr>
              <a:t>orrupt </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police/army personnel, capture of equipment by un-assimilated militias, or distribution of goods from the </a:t>
            </a:r>
            <a:r>
              <a:rPr lang="en-GB" sz="1900" dirty="0" err="1">
                <a:solidFill>
                  <a:schemeClr val="tx1"/>
                </a:solidFill>
                <a:latin typeface="Arial" panose="020B0604020202020204" pitchFamily="34" charset="0"/>
                <a:ea typeface="Calibri" panose="020F0502020204030204" pitchFamily="34" charset="0"/>
                <a:cs typeface="Arial" panose="020B0604020202020204" pitchFamily="34" charset="0"/>
              </a:rPr>
              <a:t>MoI</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/MoD to poorly controlled assimilated </a:t>
            </a:r>
            <a:r>
              <a:rPr lang="en-GB" sz="1900" dirty="0" smtClean="0">
                <a:solidFill>
                  <a:schemeClr val="tx1"/>
                </a:solidFill>
                <a:latin typeface="Arial" panose="020B0604020202020204" pitchFamily="34" charset="0"/>
                <a:ea typeface="Calibri" panose="020F0502020204030204" pitchFamily="34" charset="0"/>
                <a:cs typeface="Arial" panose="020B0604020202020204" pitchFamily="34" charset="0"/>
              </a:rPr>
              <a:t>militias</a:t>
            </a:r>
          </a:p>
          <a:p>
            <a:pPr defTabSz="914400">
              <a:spcBef>
                <a:spcPct val="20000"/>
              </a:spcBef>
              <a:defRPr/>
            </a:pPr>
            <a:r>
              <a:rPr lang="en-GB" sz="1900" dirty="0" smtClean="0">
                <a:solidFill>
                  <a:schemeClr val="tx1"/>
                </a:solidFill>
                <a:latin typeface="Arial" panose="020B0604020202020204" pitchFamily="34" charset="0"/>
                <a:ea typeface="Calibri" panose="020F0502020204030204" pitchFamily="34" charset="0"/>
                <a:cs typeface="Arial" panose="020B0604020202020204" pitchFamily="34" charset="0"/>
              </a:rPr>
              <a:t>recent </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attacks in Mali and Algeria have highlighted the Libyan authorities’ lack of capacity and capability; they do not have control of their borders and many of the weapons used by militants in Mali were sourced in Libya. </a:t>
            </a:r>
            <a:endParaRPr lang="en-GB" sz="1900" dirty="0">
              <a:solidFill>
                <a:schemeClr val="tx1"/>
              </a:solidFill>
              <a:latin typeface="Arial" panose="020B0604020202020204" pitchFamily="34" charset="0"/>
              <a:cs typeface="Arial" panose="020B0604020202020204" pitchFamily="34" charset="0"/>
            </a:endParaRPr>
          </a:p>
          <a:p>
            <a:pPr defTabSz="914400">
              <a:spcBef>
                <a:spcPct val="20000"/>
              </a:spcBef>
              <a:defRPr/>
            </a:pPr>
            <a:r>
              <a:rPr lang="en-GB" sz="1900" dirty="0" smtClean="0">
                <a:solidFill>
                  <a:schemeClr val="tx1"/>
                </a:solidFill>
                <a:latin typeface="Arial" panose="020B0604020202020204" pitchFamily="34" charset="0"/>
                <a:ea typeface="Calibri" panose="020F0502020204030204" pitchFamily="34" charset="0"/>
                <a:cs typeface="Arial" panose="020B0604020202020204" pitchFamily="34" charset="0"/>
              </a:rPr>
              <a:t>But in </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general the </a:t>
            </a:r>
            <a:r>
              <a:rPr lang="en-GB" sz="1900" dirty="0" smtClean="0">
                <a:solidFill>
                  <a:schemeClr val="tx1"/>
                </a:solidFill>
                <a:latin typeface="Arial" panose="020B0604020202020204" pitchFamily="34" charset="0"/>
                <a:ea typeface="Calibri" panose="020F0502020204030204" pitchFamily="34" charset="0"/>
                <a:cs typeface="Arial" panose="020B0604020202020204" pitchFamily="34" charset="0"/>
              </a:rPr>
              <a:t>Libyan police </a:t>
            </a:r>
            <a:r>
              <a:rPr lang="en-GB" sz="1900" dirty="0">
                <a:solidFill>
                  <a:schemeClr val="tx1"/>
                </a:solidFill>
                <a:latin typeface="Arial" panose="020B0604020202020204" pitchFamily="34" charset="0"/>
                <a:ea typeface="Calibri" panose="020F0502020204030204" pitchFamily="34" charset="0"/>
                <a:cs typeface="Arial" panose="020B0604020202020204" pitchFamily="34" charset="0"/>
              </a:rPr>
              <a:t>and army have a strong record in retaining equipment provided to them.  </a:t>
            </a:r>
            <a:endParaRPr lang="en-GB" sz="19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2982"/>
            <a:ext cx="5087135" cy="3815351"/>
          </a:xfrm>
          <a:prstGeom prst="rect">
            <a:avLst/>
          </a:prstGeom>
        </p:spPr>
      </p:pic>
    </p:spTree>
    <p:extLst>
      <p:ext uri="{BB962C8B-B14F-4D97-AF65-F5344CB8AC3E}">
        <p14:creationId xmlns:p14="http://schemas.microsoft.com/office/powerpoint/2010/main" val="344579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Exports</a:t>
            </a:r>
            <a:endParaRPr lang="en-GB" dirty="0"/>
          </a:p>
        </p:txBody>
      </p:sp>
      <p:pic>
        <p:nvPicPr>
          <p:cNvPr id="4" name="Content Placeholder 3"/>
          <p:cNvPicPr>
            <a:picLocks noGrp="1" noChangeAspect="1"/>
          </p:cNvPicPr>
          <p:nvPr>
            <p:ph idx="1"/>
          </p:nvPr>
        </p:nvPicPr>
        <p:blipFill>
          <a:blip r:embed="rId2"/>
          <a:stretch>
            <a:fillRect/>
          </a:stretch>
        </p:blipFill>
        <p:spPr>
          <a:xfrm>
            <a:off x="4087668" y="2333336"/>
            <a:ext cx="7277185" cy="3423227"/>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TextBox 4"/>
          <p:cNvSpPr txBox="1"/>
          <p:nvPr/>
        </p:nvSpPr>
        <p:spPr>
          <a:xfrm>
            <a:off x="4087668" y="5756563"/>
            <a:ext cx="7277185" cy="369332"/>
          </a:xfrm>
          <a:prstGeom prst="rect">
            <a:avLst/>
          </a:prstGeom>
          <a:noFill/>
        </p:spPr>
        <p:txBody>
          <a:bodyPr wrap="square" rtlCol="0">
            <a:spAutoFit/>
          </a:bodyPr>
          <a:lstStyle/>
          <a:p>
            <a:r>
              <a:rPr lang="en-GB" dirty="0" smtClean="0">
                <a:latin typeface="Calibri" panose="020F0502020204030204" pitchFamily="34" charset="0"/>
              </a:rPr>
              <a:t>2013                    57		          £27.3m		     4			      n/a</a:t>
            </a:r>
            <a:endParaRPr lang="en-GB" dirty="0">
              <a:latin typeface="Calibri" panose="020F0502020204030204" pitchFamily="34" charset="0"/>
            </a:endParaRPr>
          </a:p>
        </p:txBody>
      </p:sp>
      <p:sp>
        <p:nvSpPr>
          <p:cNvPr id="6" name="TextBox 5"/>
          <p:cNvSpPr txBox="1"/>
          <p:nvPr/>
        </p:nvSpPr>
        <p:spPr>
          <a:xfrm>
            <a:off x="536027" y="3583284"/>
            <a:ext cx="3163614"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Numbers and value of Standard Individual Export Licences issued for Libya</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70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Recent Exports:</a:t>
            </a:r>
            <a:br>
              <a:rPr lang="en-GB" dirty="0"/>
            </a:br>
            <a:r>
              <a:rPr lang="en-GB" dirty="0"/>
              <a:t>Licences </a:t>
            </a:r>
            <a:r>
              <a:rPr lang="en-GB" dirty="0" smtClean="0"/>
              <a:t>Approved in 2013 </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solidFill>
                  <a:schemeClr val="tx1"/>
                </a:solidFill>
                <a:latin typeface="Arial" panose="020B0604020202020204" pitchFamily="34" charset="0"/>
                <a:cs typeface="Arial" panose="020B0604020202020204" pitchFamily="34" charset="0"/>
              </a:rPr>
              <a:t>Equipment for initiating explosives</a:t>
            </a:r>
          </a:p>
          <a:p>
            <a:r>
              <a:rPr lang="en-GB" dirty="0" smtClean="0">
                <a:solidFill>
                  <a:schemeClr val="tx1"/>
                </a:solidFill>
                <a:latin typeface="Arial" panose="020B0604020202020204" pitchFamily="34" charset="0"/>
                <a:cs typeface="Arial" panose="020B0604020202020204" pitchFamily="34" charset="0"/>
              </a:rPr>
              <a:t>Bomb suits</a:t>
            </a:r>
          </a:p>
          <a:p>
            <a:r>
              <a:rPr lang="en-GB" dirty="0" smtClean="0">
                <a:solidFill>
                  <a:schemeClr val="tx1"/>
                </a:solidFill>
                <a:latin typeface="Arial" panose="020B0604020202020204" pitchFamily="34" charset="0"/>
                <a:cs typeface="Arial" panose="020B0604020202020204" pitchFamily="34" charset="0"/>
              </a:rPr>
              <a:t>Munitions detection/disposal </a:t>
            </a:r>
            <a:r>
              <a:rPr lang="en-GB" dirty="0" err="1" smtClean="0">
                <a:solidFill>
                  <a:schemeClr val="tx1"/>
                </a:solidFill>
                <a:latin typeface="Arial" panose="020B0604020202020204" pitchFamily="34" charset="0"/>
                <a:cs typeface="Arial" panose="020B0604020202020204" pitchFamily="34" charset="0"/>
              </a:rPr>
              <a:t>eqmt</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Military communications equipment</a:t>
            </a:r>
          </a:p>
          <a:p>
            <a:r>
              <a:rPr lang="en-GB" dirty="0" err="1" smtClean="0">
                <a:solidFill>
                  <a:schemeClr val="tx1"/>
                </a:solidFill>
                <a:latin typeface="Arial" panose="020B0604020202020204" pitchFamily="34" charset="0"/>
                <a:cs typeface="Arial" panose="020B0604020202020204" pitchFamily="34" charset="0"/>
              </a:rPr>
              <a:t>Eqmt</a:t>
            </a:r>
            <a:r>
              <a:rPr lang="en-GB" dirty="0" smtClean="0">
                <a:solidFill>
                  <a:schemeClr val="tx1"/>
                </a:solidFill>
                <a:latin typeface="Arial" panose="020B0604020202020204" pitchFamily="34" charset="0"/>
                <a:cs typeface="Arial" panose="020B0604020202020204" pitchFamily="34" charset="0"/>
              </a:rPr>
              <a:t> employing cryptography</a:t>
            </a:r>
          </a:p>
          <a:p>
            <a:r>
              <a:rPr lang="en-GB" dirty="0" smtClean="0">
                <a:solidFill>
                  <a:schemeClr val="tx1"/>
                </a:solidFill>
                <a:latin typeface="Arial" panose="020B0604020202020204" pitchFamily="34" charset="0"/>
                <a:cs typeface="Arial" panose="020B0604020202020204" pitchFamily="34" charset="0"/>
              </a:rPr>
              <a:t>Assault rifles, Pistols, hand grenades</a:t>
            </a:r>
          </a:p>
          <a:p>
            <a:r>
              <a:rPr lang="en-GB" dirty="0" smtClean="0">
                <a:solidFill>
                  <a:schemeClr val="tx1"/>
                </a:solidFill>
                <a:latin typeface="Arial" panose="020B0604020202020204" pitchFamily="34" charset="0"/>
                <a:cs typeface="Arial" panose="020B0604020202020204" pitchFamily="34" charset="0"/>
              </a:rPr>
              <a:t>Small arms ammunition</a:t>
            </a:r>
          </a:p>
          <a:p>
            <a:r>
              <a:rPr lang="en-GB" dirty="0" smtClean="0">
                <a:solidFill>
                  <a:schemeClr val="tx1"/>
                </a:solidFill>
                <a:latin typeface="Arial" panose="020B0604020202020204" pitchFamily="34" charset="0"/>
                <a:cs typeface="Arial" panose="020B0604020202020204" pitchFamily="34" charset="0"/>
              </a:rPr>
              <a:t>AWD vehicles with ballistic protection</a:t>
            </a:r>
          </a:p>
          <a:p>
            <a:r>
              <a:rPr lang="en-GB" dirty="0" smtClean="0">
                <a:solidFill>
                  <a:schemeClr val="tx1"/>
                </a:solidFill>
                <a:latin typeface="Arial" panose="020B0604020202020204" pitchFamily="34" charset="0"/>
                <a:cs typeface="Arial" panose="020B0604020202020204" pitchFamily="34" charset="0"/>
              </a:rPr>
              <a:t>UAVs</a:t>
            </a: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Pyrotechnic ammunition</a:t>
            </a:r>
          </a:p>
          <a:p>
            <a:endParaRPr lang="en-GB" dirty="0" smtClean="0">
              <a:solidFill>
                <a:schemeClr val="tx1"/>
              </a:solidFill>
            </a:endParaRPr>
          </a:p>
        </p:txBody>
      </p:sp>
      <p:sp>
        <p:nvSpPr>
          <p:cNvPr id="4" name="Content Placeholder 3"/>
          <p:cNvSpPr>
            <a:spLocks noGrp="1"/>
          </p:cNvSpPr>
          <p:nvPr>
            <p:ph sz="half" idx="2"/>
          </p:nvPr>
        </p:nvSpPr>
        <p:spPr/>
        <p:txBody>
          <a:bodyPr>
            <a:normAutofit fontScale="92500" lnSpcReduction="20000"/>
          </a:bodyPr>
          <a:lstStyle/>
          <a:p>
            <a:r>
              <a:rPr lang="en-GB" dirty="0" smtClean="0">
                <a:solidFill>
                  <a:schemeClr val="tx1"/>
                </a:solidFill>
                <a:latin typeface="Arial" panose="020B0604020202020204" pitchFamily="34" charset="0"/>
                <a:cs typeface="Arial" panose="020B0604020202020204" pitchFamily="34" charset="0"/>
              </a:rPr>
              <a:t>Military thermal imaging </a:t>
            </a:r>
            <a:r>
              <a:rPr lang="en-GB" dirty="0" err="1" smtClean="0">
                <a:solidFill>
                  <a:schemeClr val="tx1"/>
                </a:solidFill>
                <a:latin typeface="Arial" panose="020B0604020202020204" pitchFamily="34" charset="0"/>
                <a:cs typeface="Arial" panose="020B0604020202020204" pitchFamily="34" charset="0"/>
              </a:rPr>
              <a:t>eqmt</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NBC detection </a:t>
            </a:r>
            <a:r>
              <a:rPr lang="en-GB" dirty="0" err="1" smtClean="0">
                <a:solidFill>
                  <a:schemeClr val="tx1"/>
                </a:solidFill>
                <a:latin typeface="Arial" panose="020B0604020202020204" pitchFamily="34" charset="0"/>
                <a:cs typeface="Arial" panose="020B0604020202020204" pitchFamily="34" charset="0"/>
              </a:rPr>
              <a:t>eqmt</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Military field generators</a:t>
            </a:r>
          </a:p>
          <a:p>
            <a:r>
              <a:rPr lang="en-GB" dirty="0" smtClean="0">
                <a:solidFill>
                  <a:schemeClr val="tx1"/>
                </a:solidFill>
                <a:latin typeface="Arial" panose="020B0604020202020204" pitchFamily="34" charset="0"/>
                <a:cs typeface="Arial" panose="020B0604020202020204" pitchFamily="34" charset="0"/>
              </a:rPr>
              <a:t>Laser weapon systems</a:t>
            </a:r>
          </a:p>
          <a:p>
            <a:r>
              <a:rPr lang="en-GB" dirty="0" smtClean="0">
                <a:solidFill>
                  <a:schemeClr val="tx1"/>
                </a:solidFill>
                <a:latin typeface="Arial" panose="020B0604020202020204" pitchFamily="34" charset="0"/>
                <a:cs typeface="Arial" panose="020B0604020202020204" pitchFamily="34" charset="0"/>
              </a:rPr>
              <a:t>Combat shotguns</a:t>
            </a:r>
          </a:p>
          <a:p>
            <a:r>
              <a:rPr lang="en-GB" dirty="0" smtClean="0">
                <a:solidFill>
                  <a:schemeClr val="tx1"/>
                </a:solidFill>
                <a:latin typeface="Arial" panose="020B0604020202020204" pitchFamily="34" charset="0"/>
                <a:cs typeface="Arial" panose="020B0604020202020204" pitchFamily="34" charset="0"/>
              </a:rPr>
              <a:t>Military support vehicles</a:t>
            </a:r>
          </a:p>
          <a:p>
            <a:r>
              <a:rPr lang="en-GB" dirty="0" smtClean="0">
                <a:solidFill>
                  <a:schemeClr val="tx1"/>
                </a:solidFill>
                <a:latin typeface="Arial" panose="020B0604020202020204" pitchFamily="34" charset="0"/>
                <a:cs typeface="Arial" panose="020B0604020202020204" pitchFamily="34" charset="0"/>
              </a:rPr>
              <a:t>IED jamming </a:t>
            </a:r>
            <a:r>
              <a:rPr lang="en-GB" dirty="0" err="1" smtClean="0">
                <a:solidFill>
                  <a:schemeClr val="tx1"/>
                </a:solidFill>
                <a:latin typeface="Arial" panose="020B0604020202020204" pitchFamily="34" charset="0"/>
                <a:cs typeface="Arial" panose="020B0604020202020204" pitchFamily="34" charset="0"/>
              </a:rPr>
              <a:t>eqmt</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Command &amp; Control/</a:t>
            </a:r>
            <a:r>
              <a:rPr lang="en-GB" dirty="0" err="1" smtClean="0">
                <a:solidFill>
                  <a:schemeClr val="tx1"/>
                </a:solidFill>
                <a:latin typeface="Arial" panose="020B0604020202020204" pitchFamily="34" charset="0"/>
                <a:cs typeface="Arial" panose="020B0604020202020204" pitchFamily="34" charset="0"/>
              </a:rPr>
              <a:t>comms</a:t>
            </a:r>
            <a:r>
              <a:rPr lang="en-GB" dirty="0" smtClean="0">
                <a:solidFill>
                  <a:schemeClr val="tx1"/>
                </a:solidFill>
                <a:latin typeface="Arial" panose="020B0604020202020204" pitchFamily="34" charset="0"/>
                <a:cs typeface="Arial" panose="020B0604020202020204" pitchFamily="34" charset="0"/>
              </a:rPr>
              <a:t> </a:t>
            </a:r>
            <a:r>
              <a:rPr lang="en-GB" dirty="0" err="1" smtClean="0">
                <a:solidFill>
                  <a:schemeClr val="tx1"/>
                </a:solidFill>
                <a:latin typeface="Arial" panose="020B0604020202020204" pitchFamily="34" charset="0"/>
                <a:cs typeface="Arial" panose="020B0604020202020204" pitchFamily="34" charset="0"/>
              </a:rPr>
              <a:t>eqmt</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Civil NBC protection </a:t>
            </a:r>
            <a:r>
              <a:rPr lang="en-GB" dirty="0" err="1" smtClean="0">
                <a:solidFill>
                  <a:schemeClr val="tx1"/>
                </a:solidFill>
                <a:latin typeface="Arial" panose="020B0604020202020204" pitchFamily="34" charset="0"/>
                <a:cs typeface="Arial" panose="020B0604020202020204" pitchFamily="34" charset="0"/>
              </a:rPr>
              <a:t>eqmt</a:t>
            </a:r>
            <a:r>
              <a:rPr lang="en-GB" dirty="0" smtClean="0">
                <a:solidFill>
                  <a:schemeClr val="tx1"/>
                </a:solidFill>
                <a:latin typeface="Arial" panose="020B0604020202020204" pitchFamily="34" charset="0"/>
                <a:cs typeface="Arial" panose="020B0604020202020204" pitchFamily="34" charset="0"/>
              </a:rPr>
              <a:t> and clothing</a:t>
            </a:r>
          </a:p>
          <a:p>
            <a:pPr marL="0" indent="0">
              <a:buNone/>
            </a:pPr>
            <a:endParaRPr lang="en-GB" dirty="0" smtClean="0"/>
          </a:p>
          <a:p>
            <a:pPr marL="0" indent="0">
              <a:buNone/>
            </a:pPr>
            <a:endParaRPr lang="en-GB" dirty="0" smtClean="0"/>
          </a:p>
          <a:p>
            <a:pPr marL="0" indent="0">
              <a:buNone/>
            </a:pPr>
            <a:endParaRPr lang="en-GB"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99810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Exports:</a:t>
            </a:r>
            <a:br>
              <a:rPr lang="en-GB" dirty="0" smtClean="0"/>
            </a:br>
            <a:r>
              <a:rPr lang="en-GB" dirty="0" smtClean="0"/>
              <a:t>Licences Refused in 2013</a:t>
            </a:r>
            <a:endParaRPr lang="en-GB" dirty="0"/>
          </a:p>
        </p:txBody>
      </p:sp>
      <p:sp>
        <p:nvSpPr>
          <p:cNvPr id="6" name="Content Placeholder 5"/>
          <p:cNvSpPr>
            <a:spLocks noGrp="1"/>
          </p:cNvSpPr>
          <p:nvPr>
            <p:ph sz="quarter" idx="4"/>
          </p:nvPr>
        </p:nvSpPr>
        <p:spPr>
          <a:xfrm>
            <a:off x="1702676" y="2928547"/>
            <a:ext cx="8828690" cy="3198983"/>
          </a:xfrm>
        </p:spPr>
        <p:txBody>
          <a:bodyPr>
            <a:normAutofit/>
          </a:bodyPr>
          <a:lstStyle/>
          <a:p>
            <a:pPr defTabSz="914400">
              <a:spcBef>
                <a:spcPct val="20000"/>
              </a:spcBef>
              <a:buFont typeface="Wingdings" panose="05000000000000000000" pitchFamily="2" charset="2"/>
              <a:buChar char="Ø"/>
              <a:defRPr/>
            </a:pPr>
            <a:r>
              <a:rPr lang="en-GB" sz="2000" dirty="0" smtClean="0">
                <a:solidFill>
                  <a:schemeClr val="tx1"/>
                </a:solidFill>
                <a:latin typeface="Arial" panose="020B0604020202020204" pitchFamily="34" charset="0"/>
                <a:cs typeface="Arial" panose="020B0604020202020204" pitchFamily="34" charset="0"/>
              </a:rPr>
              <a:t>Equipment for armed groups outside direct central government control</a:t>
            </a:r>
          </a:p>
          <a:p>
            <a:pPr defTabSz="914400">
              <a:spcBef>
                <a:spcPct val="20000"/>
              </a:spcBef>
              <a:buFont typeface="Wingdings" panose="05000000000000000000" pitchFamily="2" charset="2"/>
              <a:buChar char="Ø"/>
              <a:defRPr/>
            </a:pPr>
            <a:r>
              <a:rPr lang="en-GB" sz="2000" dirty="0" smtClean="0">
                <a:solidFill>
                  <a:schemeClr val="tx1"/>
                </a:solidFill>
                <a:latin typeface="Arial" panose="020B0604020202020204" pitchFamily="34" charset="0"/>
                <a:cs typeface="Arial" panose="020B0604020202020204" pitchFamily="34" charset="0"/>
              </a:rPr>
              <a:t>Body armour, military helmets</a:t>
            </a:r>
          </a:p>
          <a:p>
            <a:pPr defTabSz="914400">
              <a:spcBef>
                <a:spcPct val="20000"/>
              </a:spcBef>
              <a:buFont typeface="Wingdings" panose="05000000000000000000" pitchFamily="2" charset="2"/>
              <a:buChar char="Ø"/>
              <a:defRPr/>
            </a:pPr>
            <a:r>
              <a:rPr lang="en-GB" sz="2000" dirty="0" smtClean="0">
                <a:solidFill>
                  <a:schemeClr val="tx1"/>
                </a:solidFill>
                <a:latin typeface="Arial" panose="020B0604020202020204" pitchFamily="34" charset="0"/>
                <a:cs typeface="Arial" panose="020B0604020202020204" pitchFamily="34" charset="0"/>
              </a:rPr>
              <a:t>IMSI grabbers, radio surveillance equipment</a:t>
            </a:r>
          </a:p>
          <a:p>
            <a:pPr defTabSz="914400">
              <a:spcBef>
                <a:spcPct val="20000"/>
              </a:spcBef>
              <a:buFont typeface="Wingdings" panose="05000000000000000000" pitchFamily="2" charset="2"/>
              <a:buChar char="Ø"/>
              <a:defRPr/>
            </a:pPr>
            <a:r>
              <a:rPr lang="en-GB" sz="2000" dirty="0" smtClean="0">
                <a:solidFill>
                  <a:schemeClr val="tx1"/>
                </a:solidFill>
                <a:latin typeface="Arial" panose="020B0604020202020204" pitchFamily="34" charset="0"/>
                <a:cs typeface="Arial" panose="020B0604020202020204" pitchFamily="34" charset="0"/>
              </a:rPr>
              <a:t>Some UAVs for some end-users</a:t>
            </a:r>
          </a:p>
          <a:p>
            <a:pPr defTabSz="914400">
              <a:spcBef>
                <a:spcPct val="20000"/>
              </a:spcBef>
              <a:buFont typeface="Wingdings" panose="05000000000000000000" pitchFamily="2" charset="2"/>
              <a:buChar char="Ø"/>
              <a:defRPr/>
            </a:pPr>
            <a:r>
              <a:rPr lang="en-GB" sz="2000" dirty="0" smtClean="0">
                <a:solidFill>
                  <a:schemeClr val="tx1"/>
                </a:solidFill>
                <a:latin typeface="Arial" panose="020B0604020202020204" pitchFamily="34" charset="0"/>
                <a:cs typeface="Arial" panose="020B0604020202020204" pitchFamily="34" charset="0"/>
              </a:rPr>
              <a:t>Military image intensifiers</a:t>
            </a:r>
            <a:endParaRPr lang="en-GB" sz="2000" dirty="0">
              <a:solidFill>
                <a:schemeClr val="tx1"/>
              </a:solidFill>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Ø"/>
              <a:defRPr/>
            </a:pPr>
            <a:r>
              <a:rPr lang="en-GB" sz="2000" dirty="0">
                <a:solidFill>
                  <a:schemeClr val="tx1"/>
                </a:solidFill>
                <a:latin typeface="Arial" panose="020B0604020202020204" pitchFamily="34" charset="0"/>
                <a:cs typeface="Arial" panose="020B0604020202020204" pitchFamily="34" charset="0"/>
              </a:rPr>
              <a:t>Demonstration equipment to </a:t>
            </a:r>
            <a:r>
              <a:rPr lang="en-GB" sz="2000" dirty="0" smtClean="0">
                <a:solidFill>
                  <a:schemeClr val="tx1"/>
                </a:solidFill>
                <a:latin typeface="Arial" panose="020B0604020202020204" pitchFamily="34" charset="0"/>
                <a:cs typeface="Arial" panose="020B0604020202020204" pitchFamily="34" charset="0"/>
              </a:rPr>
              <a:t>Benghazi</a:t>
            </a:r>
          </a:p>
          <a:p>
            <a:pPr defTabSz="914400">
              <a:spcBef>
                <a:spcPct val="20000"/>
              </a:spcBef>
              <a:buFont typeface="Wingdings" panose="05000000000000000000" pitchFamily="2" charset="2"/>
              <a:buChar char="Ø"/>
              <a:defRPr/>
            </a:pPr>
            <a:r>
              <a:rPr lang="en-GB" sz="2000" dirty="0" smtClean="0">
                <a:solidFill>
                  <a:schemeClr val="tx1"/>
                </a:solidFill>
                <a:latin typeface="Arial" panose="020B0604020202020204" pitchFamily="34" charset="0"/>
                <a:cs typeface="Arial" panose="020B0604020202020204" pitchFamily="34" charset="0"/>
              </a:rPr>
              <a:t>Imaging cameras – under Embargo</a:t>
            </a:r>
            <a:endParaRPr lang="en-GB"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0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3657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dirty="0"/>
          </a:p>
        </p:txBody>
      </p:sp>
      <p:sp>
        <p:nvSpPr>
          <p:cNvPr id="4" name="TextBox 3"/>
          <p:cNvSpPr txBox="1"/>
          <p:nvPr/>
        </p:nvSpPr>
        <p:spPr>
          <a:xfrm>
            <a:off x="603047" y="1509845"/>
            <a:ext cx="5640097" cy="4031873"/>
          </a:xfrm>
          <a:prstGeom prst="rect">
            <a:avLst/>
          </a:prstGeom>
          <a:noFill/>
        </p:spPr>
        <p:txBody>
          <a:bodyPr wrap="square" rtlCol="0">
            <a:spAutoFit/>
          </a:bodyPr>
          <a:lstStyle/>
          <a:p>
            <a:pPr marL="342900" indent="-342900">
              <a:buFont typeface="+mj-lt"/>
              <a:buAutoNum type="arabicPeriod"/>
            </a:pPr>
            <a:r>
              <a:rPr lang="en-GB" sz="3200" dirty="0" smtClean="0">
                <a:solidFill>
                  <a:schemeClr val="bg1"/>
                </a:solidFill>
              </a:rPr>
              <a:t>Headlines</a:t>
            </a:r>
          </a:p>
          <a:p>
            <a:pPr marL="342900" indent="-342900">
              <a:buFont typeface="+mj-lt"/>
              <a:buAutoNum type="arabicPeriod"/>
            </a:pPr>
            <a:r>
              <a:rPr lang="en-GB" sz="3200" dirty="0" smtClean="0">
                <a:solidFill>
                  <a:schemeClr val="bg1"/>
                </a:solidFill>
              </a:rPr>
              <a:t>Political Background</a:t>
            </a:r>
          </a:p>
          <a:p>
            <a:pPr marL="342900" indent="-342900">
              <a:buFont typeface="+mj-lt"/>
              <a:buAutoNum type="arabicPeriod"/>
            </a:pPr>
            <a:r>
              <a:rPr lang="en-GB" sz="3200" dirty="0" smtClean="0">
                <a:solidFill>
                  <a:schemeClr val="bg1"/>
                </a:solidFill>
              </a:rPr>
              <a:t>Economy</a:t>
            </a:r>
          </a:p>
          <a:p>
            <a:pPr marL="342900" indent="-342900">
              <a:buFont typeface="+mj-lt"/>
              <a:buAutoNum type="arabicPeriod"/>
            </a:pPr>
            <a:r>
              <a:rPr lang="en-GB" sz="3200" dirty="0" smtClean="0">
                <a:solidFill>
                  <a:schemeClr val="bg1"/>
                </a:solidFill>
              </a:rPr>
              <a:t>Doing Business </a:t>
            </a:r>
          </a:p>
          <a:p>
            <a:pPr marL="342900" indent="-342900">
              <a:buFont typeface="+mj-lt"/>
              <a:buAutoNum type="arabicPeriod"/>
            </a:pPr>
            <a:r>
              <a:rPr lang="en-GB" sz="3200" dirty="0" smtClean="0">
                <a:solidFill>
                  <a:schemeClr val="bg1"/>
                </a:solidFill>
              </a:rPr>
              <a:t>Equipment Requirements</a:t>
            </a:r>
          </a:p>
          <a:p>
            <a:pPr marL="342900" indent="-342900">
              <a:buFont typeface="+mj-lt"/>
              <a:buAutoNum type="arabicPeriod"/>
            </a:pPr>
            <a:r>
              <a:rPr lang="en-GB" sz="3200" dirty="0" smtClean="0">
                <a:solidFill>
                  <a:schemeClr val="bg1"/>
                </a:solidFill>
              </a:rPr>
              <a:t>Export Control Issues</a:t>
            </a:r>
          </a:p>
          <a:p>
            <a:pPr marL="342900" indent="-342900">
              <a:buFont typeface="+mj-lt"/>
              <a:buAutoNum type="arabicPeriod"/>
            </a:pPr>
            <a:r>
              <a:rPr lang="en-GB" sz="3200" dirty="0" smtClean="0">
                <a:solidFill>
                  <a:schemeClr val="bg1"/>
                </a:solidFill>
              </a:rPr>
              <a:t>Recent Exports</a:t>
            </a:r>
          </a:p>
          <a:p>
            <a:pPr marL="342900" indent="-342900">
              <a:buFont typeface="+mj-lt"/>
              <a:buAutoNum type="arabicPeriod"/>
            </a:pPr>
            <a:r>
              <a:rPr lang="en-GB" sz="3200" dirty="0" smtClean="0">
                <a:solidFill>
                  <a:schemeClr val="bg1"/>
                </a:solidFill>
              </a:rPr>
              <a:t>Avoiding licensing delays</a:t>
            </a:r>
            <a:endParaRPr lang="en-GB" sz="3200" dirty="0">
              <a:solidFill>
                <a:schemeClr val="bg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432" y="2317054"/>
            <a:ext cx="5642568" cy="3005004"/>
          </a:xfrm>
          <a:prstGeom prst="rect">
            <a:avLst/>
          </a:prstGeom>
        </p:spPr>
      </p:pic>
    </p:spTree>
    <p:extLst>
      <p:ext uri="{BB962C8B-B14F-4D97-AF65-F5344CB8AC3E}">
        <p14:creationId xmlns:p14="http://schemas.microsoft.com/office/powerpoint/2010/main" val="302789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avoid export licensing delays</a:t>
            </a:r>
            <a:endParaRPr lang="en-GB" dirty="0"/>
          </a:p>
        </p:txBody>
      </p:sp>
      <p:sp>
        <p:nvSpPr>
          <p:cNvPr id="3" name="Content Placeholder 2"/>
          <p:cNvSpPr>
            <a:spLocks noGrp="1"/>
          </p:cNvSpPr>
          <p:nvPr>
            <p:ph idx="1"/>
          </p:nvPr>
        </p:nvSpPr>
        <p:spPr>
          <a:xfrm>
            <a:off x="2194045" y="2748973"/>
            <a:ext cx="8761413" cy="3416300"/>
          </a:xfrm>
        </p:spPr>
        <p:txBody>
          <a:bodyPr>
            <a:normAutofit fontScale="92500" lnSpcReduction="20000"/>
          </a:bodyPr>
          <a:lstStyle/>
          <a:p>
            <a:pPr marL="0" indent="0" defTabSz="914400">
              <a:spcBef>
                <a:spcPct val="20000"/>
              </a:spcBef>
              <a:buNone/>
              <a:defRPr/>
            </a:pPr>
            <a:r>
              <a:rPr lang="en-GB" dirty="0" smtClean="0">
                <a:solidFill>
                  <a:schemeClr val="tx1"/>
                </a:solidFill>
                <a:latin typeface="Arial" panose="020B0604020202020204" pitchFamily="34" charset="0"/>
                <a:cs typeface="Arial" panose="020B0604020202020204" pitchFamily="34" charset="0"/>
              </a:rPr>
              <a:t>Bear in mind that HMG may need </a:t>
            </a:r>
            <a:r>
              <a:rPr lang="en-GB" dirty="0">
                <a:solidFill>
                  <a:schemeClr val="tx1"/>
                </a:solidFill>
                <a:latin typeface="Arial" panose="020B0604020202020204" pitchFamily="34" charset="0"/>
                <a:cs typeface="Arial" panose="020B0604020202020204" pitchFamily="34" charset="0"/>
              </a:rPr>
              <a:t>to get confirmation from the Libyan government and approval from the Sanctions </a:t>
            </a:r>
            <a:r>
              <a:rPr lang="en-GB" dirty="0" smtClean="0">
                <a:solidFill>
                  <a:schemeClr val="tx1"/>
                </a:solidFill>
                <a:latin typeface="Arial" panose="020B0604020202020204" pitchFamily="34" charset="0"/>
                <a:cs typeface="Arial" panose="020B0604020202020204" pitchFamily="34" charset="0"/>
              </a:rPr>
              <a:t>Committee before issuing an export licence. Delays can be avoided by providing full information with the original application, including:</a:t>
            </a:r>
            <a:endParaRPr lang="en-GB" dirty="0">
              <a:solidFill>
                <a:schemeClr val="tx1"/>
              </a:solidFill>
              <a:latin typeface="Arial" panose="020B0604020202020204" pitchFamily="34" charset="0"/>
              <a:cs typeface="Arial" panose="020B0604020202020204" pitchFamily="34" charset="0"/>
            </a:endParaRPr>
          </a:p>
          <a:p>
            <a:pPr marL="0" indent="0" defTabSz="914400">
              <a:spcBef>
                <a:spcPct val="20000"/>
              </a:spcBef>
              <a:buNone/>
              <a:defRPr/>
            </a:pPr>
            <a:endParaRPr lang="en-GB" dirty="0" smtClean="0">
              <a:solidFill>
                <a:schemeClr val="tx1"/>
              </a:solidFill>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ü"/>
              <a:defRPr/>
            </a:pPr>
            <a:r>
              <a:rPr lang="en-GB" dirty="0" smtClean="0">
                <a:solidFill>
                  <a:schemeClr val="tx1"/>
                </a:solidFill>
                <a:latin typeface="Arial" panose="020B0604020202020204" pitchFamily="34" charset="0"/>
                <a:cs typeface="Arial" panose="020B0604020202020204" pitchFamily="34" charset="0"/>
              </a:rPr>
              <a:t>detailed </a:t>
            </a:r>
            <a:r>
              <a:rPr lang="en-GB" dirty="0">
                <a:solidFill>
                  <a:schemeClr val="tx1"/>
                </a:solidFill>
                <a:latin typeface="Arial" panose="020B0604020202020204" pitchFamily="34" charset="0"/>
                <a:cs typeface="Arial" panose="020B0604020202020204" pitchFamily="34" charset="0"/>
              </a:rPr>
              <a:t>information on the equipment </a:t>
            </a:r>
            <a:r>
              <a:rPr lang="en-GB" dirty="0" smtClean="0">
                <a:solidFill>
                  <a:schemeClr val="tx1"/>
                </a:solidFill>
                <a:latin typeface="Arial" panose="020B0604020202020204" pitchFamily="34" charset="0"/>
                <a:cs typeface="Arial" panose="020B0604020202020204" pitchFamily="34" charset="0"/>
              </a:rPr>
              <a:t>specifications</a:t>
            </a:r>
          </a:p>
          <a:p>
            <a:pPr defTabSz="914400">
              <a:spcBef>
                <a:spcPct val="20000"/>
              </a:spcBef>
              <a:buFont typeface="Wingdings" panose="05000000000000000000" pitchFamily="2" charset="2"/>
              <a:buChar char="ü"/>
              <a:defRPr/>
            </a:pPr>
            <a:endParaRPr lang="en-GB" dirty="0">
              <a:solidFill>
                <a:schemeClr val="tx1"/>
              </a:solidFill>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ü"/>
              <a:defRPr/>
            </a:pPr>
            <a:r>
              <a:rPr lang="en-GB" dirty="0" smtClean="0">
                <a:solidFill>
                  <a:schemeClr val="tx1"/>
                </a:solidFill>
                <a:latin typeface="Arial" panose="020B0604020202020204" pitchFamily="34" charset="0"/>
                <a:cs typeface="Arial" panose="020B0604020202020204" pitchFamily="34" charset="0"/>
              </a:rPr>
              <a:t>for </a:t>
            </a:r>
            <a:r>
              <a:rPr lang="en-GB" dirty="0">
                <a:solidFill>
                  <a:schemeClr val="tx1"/>
                </a:solidFill>
                <a:latin typeface="Arial" panose="020B0604020202020204" pitchFamily="34" charset="0"/>
                <a:cs typeface="Arial" panose="020B0604020202020204" pitchFamily="34" charset="0"/>
              </a:rPr>
              <a:t>Government end users – </a:t>
            </a:r>
            <a:r>
              <a:rPr lang="en-GB" dirty="0" smtClean="0">
                <a:solidFill>
                  <a:schemeClr val="tx1"/>
                </a:solidFill>
                <a:latin typeface="Arial" panose="020B0604020202020204" pitchFamily="34" charset="0"/>
                <a:cs typeface="Arial" panose="020B0604020202020204" pitchFamily="34" charset="0"/>
              </a:rPr>
              <a:t>the specific unit acquiring the equipment and an End </a:t>
            </a:r>
            <a:r>
              <a:rPr lang="en-GB" dirty="0">
                <a:solidFill>
                  <a:schemeClr val="tx1"/>
                </a:solidFill>
                <a:latin typeface="Arial" panose="020B0604020202020204" pitchFamily="34" charset="0"/>
                <a:cs typeface="Arial" panose="020B0604020202020204" pitchFamily="34" charset="0"/>
              </a:rPr>
              <a:t>user Undertaking signed by head of MOD/MOI</a:t>
            </a:r>
          </a:p>
          <a:p>
            <a:pPr defTabSz="914400">
              <a:spcBef>
                <a:spcPct val="20000"/>
              </a:spcBef>
              <a:buFont typeface="Wingdings" panose="05000000000000000000" pitchFamily="2" charset="2"/>
              <a:buChar char="ü"/>
              <a:defRPr/>
            </a:pPr>
            <a:endParaRPr lang="en-GB" dirty="0">
              <a:solidFill>
                <a:schemeClr val="tx1"/>
              </a:solidFill>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ü"/>
              <a:defRPr/>
            </a:pPr>
            <a:r>
              <a:rPr lang="en-GB" dirty="0" smtClean="0">
                <a:solidFill>
                  <a:schemeClr val="tx1"/>
                </a:solidFill>
                <a:latin typeface="Arial" panose="020B0604020202020204" pitchFamily="34" charset="0"/>
                <a:cs typeface="Arial" panose="020B0604020202020204" pitchFamily="34" charset="0"/>
              </a:rPr>
              <a:t>for </a:t>
            </a:r>
            <a:r>
              <a:rPr lang="en-GB" dirty="0">
                <a:solidFill>
                  <a:schemeClr val="tx1"/>
                </a:solidFill>
                <a:latin typeface="Arial" panose="020B0604020202020204" pitchFamily="34" charset="0"/>
                <a:cs typeface="Arial" panose="020B0604020202020204" pitchFamily="34" charset="0"/>
              </a:rPr>
              <a:t>civilian end </a:t>
            </a:r>
            <a:r>
              <a:rPr lang="en-GB" dirty="0" smtClean="0">
                <a:solidFill>
                  <a:schemeClr val="tx1"/>
                </a:solidFill>
                <a:latin typeface="Arial" panose="020B0604020202020204" pitchFamily="34" charset="0"/>
                <a:cs typeface="Arial" panose="020B0604020202020204" pitchFamily="34" charset="0"/>
              </a:rPr>
              <a:t>users - website </a:t>
            </a:r>
            <a:r>
              <a:rPr lang="en-GB" dirty="0">
                <a:solidFill>
                  <a:schemeClr val="tx1"/>
                </a:solidFill>
                <a:latin typeface="Arial" panose="020B0604020202020204" pitchFamily="34" charset="0"/>
                <a:cs typeface="Arial" panose="020B0604020202020204" pitchFamily="34" charset="0"/>
              </a:rPr>
              <a:t>details </a:t>
            </a:r>
          </a:p>
          <a:p>
            <a:pPr defTabSz="914400">
              <a:spcBef>
                <a:spcPct val="20000"/>
              </a:spcBef>
              <a:buFont typeface="Wingdings" panose="05000000000000000000" pitchFamily="2" charset="2"/>
              <a:buChar char="ü"/>
              <a:defRPr/>
            </a:pPr>
            <a:endParaRPr lang="en-GB" dirty="0" smtClean="0">
              <a:solidFill>
                <a:schemeClr val="tx1"/>
              </a:solidFill>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ü"/>
              <a:defRPr/>
            </a:pPr>
            <a:r>
              <a:rPr lang="en-GB" dirty="0" smtClean="0">
                <a:solidFill>
                  <a:schemeClr val="tx1"/>
                </a:solidFill>
                <a:latin typeface="Arial" panose="020B0604020202020204" pitchFamily="34" charset="0"/>
                <a:cs typeface="Arial" panose="020B0604020202020204" pitchFamily="34" charset="0"/>
              </a:rPr>
              <a:t>For all end users - what exactly do they require the equipment </a:t>
            </a:r>
            <a:r>
              <a:rPr lang="en-GB" dirty="0">
                <a:solidFill>
                  <a:schemeClr val="tx1"/>
                </a:solidFill>
                <a:latin typeface="Arial" panose="020B0604020202020204" pitchFamily="34" charset="0"/>
                <a:cs typeface="Arial" panose="020B0604020202020204" pitchFamily="34" charset="0"/>
              </a:rPr>
              <a:t>for? </a:t>
            </a:r>
            <a:r>
              <a:rPr lang="en-GB" dirty="0" smtClean="0">
                <a:solidFill>
                  <a:schemeClr val="tx1"/>
                </a:solidFill>
                <a:latin typeface="Arial" panose="020B0604020202020204" pitchFamily="34" charset="0"/>
                <a:cs typeface="Arial" panose="020B0604020202020204" pitchFamily="34" charset="0"/>
              </a:rPr>
              <a:t>Are they receiving any  </a:t>
            </a:r>
            <a:r>
              <a:rPr lang="en-GB" dirty="0">
                <a:solidFill>
                  <a:schemeClr val="tx1"/>
                </a:solidFill>
                <a:latin typeface="Arial" panose="020B0604020202020204" pitchFamily="34" charset="0"/>
                <a:cs typeface="Arial" panose="020B0604020202020204" pitchFamily="34" charset="0"/>
              </a:rPr>
              <a:t>international training?</a:t>
            </a:r>
          </a:p>
          <a:p>
            <a:pPr defTabSz="914400">
              <a:spcBef>
                <a:spcPct val="20000"/>
              </a:spcBef>
              <a:buFont typeface="Wingdings" panose="05000000000000000000" pitchFamily="2" charset="2"/>
              <a:buChar char="ü"/>
              <a:defRPr/>
            </a:pPr>
            <a:endParaRPr lang="en-GB" dirty="0">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ü"/>
              <a:defRPr/>
            </a:pPr>
            <a:endParaRPr lang="en-GB" dirty="0">
              <a:latin typeface="Arial" panose="020B0604020202020204" pitchFamily="34" charset="0"/>
              <a:cs typeface="Arial" panose="020B0604020202020204" pitchFamily="34" charset="0"/>
            </a:endParaRPr>
          </a:p>
          <a:p>
            <a:pPr defTabSz="914400">
              <a:spcBef>
                <a:spcPct val="20000"/>
              </a:spcBef>
              <a:buFont typeface="Wingdings" panose="05000000000000000000" pitchFamily="2" charset="2"/>
              <a:buChar char="ü"/>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149329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extBox 4"/>
          <p:cNvSpPr txBox="1"/>
          <p:nvPr/>
        </p:nvSpPr>
        <p:spPr>
          <a:xfrm>
            <a:off x="613063" y="4810991"/>
            <a:ext cx="5320145" cy="1477328"/>
          </a:xfrm>
          <a:prstGeom prst="rect">
            <a:avLst/>
          </a:prstGeom>
          <a:noFill/>
        </p:spPr>
        <p:txBody>
          <a:bodyPr wrap="square" rtlCol="0">
            <a:spAutoFit/>
          </a:bodyPr>
          <a:lstStyle/>
          <a:p>
            <a:r>
              <a:rPr lang="en-GB" dirty="0" smtClean="0">
                <a:solidFill>
                  <a:schemeClr val="bg1"/>
                </a:solidFill>
              </a:rPr>
              <a:t>Richard Tauwhare</a:t>
            </a:r>
          </a:p>
          <a:p>
            <a:r>
              <a:rPr lang="en-GB" dirty="0" smtClean="0">
                <a:solidFill>
                  <a:schemeClr val="bg1"/>
                </a:solidFill>
              </a:rPr>
              <a:t>Green Light Exports Consulting</a:t>
            </a:r>
          </a:p>
          <a:p>
            <a:r>
              <a:rPr lang="en-GB" dirty="0" smtClean="0">
                <a:solidFill>
                  <a:schemeClr val="bg1"/>
                </a:solidFill>
              </a:rPr>
              <a:t>Email:    richard@greenlightexports.co.uk</a:t>
            </a:r>
          </a:p>
          <a:p>
            <a:r>
              <a:rPr lang="en-GB" dirty="0" smtClean="0">
                <a:solidFill>
                  <a:schemeClr val="bg1"/>
                </a:solidFill>
              </a:rPr>
              <a:t>Web:     www.greenlightexports.co.uk</a:t>
            </a:r>
          </a:p>
          <a:p>
            <a:r>
              <a:rPr lang="en-GB" dirty="0" smtClean="0">
                <a:solidFill>
                  <a:schemeClr val="bg1"/>
                </a:solidFill>
              </a:rPr>
              <a:t>Phone:  +44(0)770 311 0880</a:t>
            </a:r>
            <a:endParaRPr lang="en-GB"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24" y="2553509"/>
            <a:ext cx="3897615" cy="1461360"/>
          </a:xfrm>
          <a:prstGeom prst="rect">
            <a:avLst/>
          </a:prstGeom>
        </p:spPr>
      </p:pic>
    </p:spTree>
    <p:extLst>
      <p:ext uri="{BB962C8B-B14F-4D97-AF65-F5344CB8AC3E}">
        <p14:creationId xmlns:p14="http://schemas.microsoft.com/office/powerpoint/2010/main" val="27889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Headlines</a:t>
            </a:r>
            <a:endParaRPr lang="en-GB" dirty="0"/>
          </a:p>
        </p:txBody>
      </p:sp>
      <p:sp>
        <p:nvSpPr>
          <p:cNvPr id="3" name="Content Placeholder 2"/>
          <p:cNvSpPr>
            <a:spLocks noGrp="1"/>
          </p:cNvSpPr>
          <p:nvPr>
            <p:ph idx="1"/>
          </p:nvPr>
        </p:nvSpPr>
        <p:spPr>
          <a:xfrm>
            <a:off x="330706" y="2500468"/>
            <a:ext cx="7194701" cy="4278703"/>
          </a:xfrm>
        </p:spPr>
        <p:txBody>
          <a:bodyPr>
            <a:normAutofit/>
          </a:bodyPr>
          <a:lstStyle/>
          <a:p>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political instability, fragile democracy, militia and tribal rivalry</a:t>
            </a:r>
          </a:p>
          <a:p>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transit route for African illegal immigrants to Europe</a:t>
            </a:r>
          </a:p>
          <a:p>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i</a:t>
            </a:r>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mmature institutions, inexperienced officials</a:t>
            </a:r>
          </a:p>
          <a:p>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high </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levels of insecurity, large volumes of unsecured light weapons, long </a:t>
            </a:r>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poorly-controlled </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borders</a:t>
            </a:r>
          </a:p>
          <a:p>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concerns over </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human rights, internal conflict and risk of diversion </a:t>
            </a:r>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of UK exports e.g</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 to militias or to </a:t>
            </a:r>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extremists in </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the wider region</a:t>
            </a:r>
          </a:p>
          <a:p>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strong Western </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political support </a:t>
            </a:r>
            <a:r>
              <a:rPr lang="en-US" dirty="0" smtClean="0">
                <a:solidFill>
                  <a:schemeClr val="tx1"/>
                </a:solidFill>
                <a:latin typeface="Arial" panose="020B0604020202020204" pitchFamily="34" charset="0"/>
                <a:ea typeface="MS Mincho" panose="02020609040205080304" pitchFamily="49" charset="-128"/>
                <a:cs typeface="Arial" panose="020B0604020202020204" pitchFamily="34" charset="0"/>
              </a:rPr>
              <a:t>for stability </a:t>
            </a:r>
            <a:r>
              <a:rPr lang="en-US" dirty="0">
                <a:solidFill>
                  <a:schemeClr val="tx1"/>
                </a:solidFill>
                <a:latin typeface="Arial" panose="020B0604020202020204" pitchFamily="34" charset="0"/>
                <a:ea typeface="MS Mincho" panose="02020609040205080304" pitchFamily="49" charset="-128"/>
                <a:cs typeface="Arial" panose="020B0604020202020204" pitchFamily="34" charset="0"/>
              </a:rPr>
              <a:t>and democratic reform following the NATO intervention</a:t>
            </a:r>
          </a:p>
          <a:p>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UN Arms Embargo but with significant exemptions</a:t>
            </a:r>
          </a:p>
          <a:p>
            <a:pPr lvl="0"/>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In 2013, total value of licensed goods exported: £23.7m</a:t>
            </a:r>
            <a:endPar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dirty="0" smtClean="0">
              <a:latin typeface="Calibri" panose="020F0502020204030204" pitchFamily="34" charset="0"/>
              <a:ea typeface="MS Mincho" panose="02020609040205080304" pitchFamily="49" charset="-128"/>
              <a:cs typeface="Arial" panose="020B0604020202020204" pitchFamily="34" charset="0"/>
            </a:endParaRP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Picture 4"/>
          <p:cNvPicPr>
            <a:picLocks noChangeAspect="1" noChangeArrowheads="1"/>
          </p:cNvPicPr>
          <p:nvPr/>
        </p:nvPicPr>
        <p:blipFill>
          <a:blip r:embed="rId2" cstate="print"/>
          <a:srcRect/>
          <a:stretch>
            <a:fillRect/>
          </a:stretch>
        </p:blipFill>
        <p:spPr>
          <a:xfrm>
            <a:off x="7525407" y="2417379"/>
            <a:ext cx="4647110" cy="3846787"/>
          </a:xfrm>
          <a:prstGeom prst="rect">
            <a:avLst/>
          </a:prstGeom>
          <a:noFill/>
        </p:spPr>
      </p:pic>
    </p:spTree>
    <p:extLst>
      <p:ext uri="{BB962C8B-B14F-4D97-AF65-F5344CB8AC3E}">
        <p14:creationId xmlns:p14="http://schemas.microsoft.com/office/powerpoint/2010/main" val="297881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Background</a:t>
            </a:r>
            <a:endParaRPr lang="en-GB" dirty="0"/>
          </a:p>
        </p:txBody>
      </p:sp>
      <p:sp>
        <p:nvSpPr>
          <p:cNvPr id="3" name="Content Placeholder 2"/>
          <p:cNvSpPr>
            <a:spLocks noGrp="1"/>
          </p:cNvSpPr>
          <p:nvPr>
            <p:ph idx="1"/>
          </p:nvPr>
        </p:nvSpPr>
        <p:spPr>
          <a:xfrm>
            <a:off x="407979" y="2694570"/>
            <a:ext cx="6739795" cy="3416300"/>
          </a:xfrm>
        </p:spPr>
        <p:txBody>
          <a:bodyPr>
            <a:normAutofit fontScale="92500" lnSpcReduction="10000"/>
          </a:bodyPr>
          <a:lstStyle/>
          <a:p>
            <a:r>
              <a:rPr lang="en-GB" dirty="0" smtClean="0">
                <a:solidFill>
                  <a:schemeClr val="tx1"/>
                </a:solidFill>
                <a:latin typeface="Arial" panose="020B0604020202020204" pitchFamily="34" charset="0"/>
                <a:cs typeface="Arial" panose="020B0604020202020204" pitchFamily="34" charset="0"/>
              </a:rPr>
              <a:t>former </a:t>
            </a:r>
            <a:r>
              <a:rPr lang="en-GB" dirty="0">
                <a:solidFill>
                  <a:schemeClr val="tx1"/>
                </a:solidFill>
                <a:latin typeface="Arial" panose="020B0604020202020204" pitchFamily="34" charset="0"/>
                <a:cs typeface="Arial" panose="020B0604020202020204" pitchFamily="34" charset="0"/>
              </a:rPr>
              <a:t>Roman colony originally inhabited by Berbers and settled by </a:t>
            </a:r>
            <a:r>
              <a:rPr lang="en-GB" dirty="0" smtClean="0">
                <a:solidFill>
                  <a:schemeClr val="tx1"/>
                </a:solidFill>
                <a:latin typeface="Arial" panose="020B0604020202020204" pitchFamily="34" charset="0"/>
                <a:cs typeface="Arial" panose="020B0604020202020204" pitchFamily="34" charset="0"/>
              </a:rPr>
              <a:t>Phoenicians; invasions </a:t>
            </a:r>
            <a:r>
              <a:rPr lang="en-GB" dirty="0">
                <a:solidFill>
                  <a:schemeClr val="tx1"/>
                </a:solidFill>
                <a:latin typeface="Arial" panose="020B0604020202020204" pitchFamily="34" charset="0"/>
                <a:cs typeface="Arial" panose="020B0604020202020204" pitchFamily="34" charset="0"/>
              </a:rPr>
              <a:t>by Vandals, Byzantines, Arabs, Turks and </a:t>
            </a:r>
            <a:r>
              <a:rPr lang="en-GB" dirty="0" smtClean="0">
                <a:solidFill>
                  <a:schemeClr val="tx1"/>
                </a:solidFill>
                <a:latin typeface="Arial" panose="020B0604020202020204" pitchFamily="34" charset="0"/>
                <a:cs typeface="Arial" panose="020B0604020202020204" pitchFamily="34" charset="0"/>
              </a:rPr>
              <a:t>Italians</a:t>
            </a:r>
          </a:p>
          <a:p>
            <a:r>
              <a:rPr lang="en-GB" dirty="0" smtClean="0">
                <a:solidFill>
                  <a:schemeClr val="tx1"/>
                </a:solidFill>
                <a:latin typeface="Arial" panose="020B0604020202020204" pitchFamily="34" charset="0"/>
                <a:cs typeface="Arial" panose="020B0604020202020204" pitchFamily="34" charset="0"/>
              </a:rPr>
              <a:t>1951 gains independence</a:t>
            </a:r>
          </a:p>
          <a:p>
            <a:r>
              <a:rPr lang="en-GB" dirty="0" smtClean="0">
                <a:solidFill>
                  <a:schemeClr val="tx1"/>
                </a:solidFill>
                <a:latin typeface="Arial" panose="020B0604020202020204" pitchFamily="34" charset="0"/>
                <a:cs typeface="Arial" panose="020B0604020202020204" pitchFamily="34" charset="0"/>
              </a:rPr>
              <a:t>1959 oil discovered</a:t>
            </a:r>
          </a:p>
          <a:p>
            <a:r>
              <a:rPr lang="en-GB" dirty="0" smtClean="0">
                <a:solidFill>
                  <a:schemeClr val="tx1"/>
                </a:solidFill>
                <a:latin typeface="Arial" panose="020B0604020202020204" pitchFamily="34" charset="0"/>
                <a:cs typeface="Arial" panose="020B0604020202020204" pitchFamily="34" charset="0"/>
              </a:rPr>
              <a:t>1969 Gaddafi </a:t>
            </a:r>
            <a:r>
              <a:rPr lang="en-GB" dirty="0">
                <a:solidFill>
                  <a:schemeClr val="tx1"/>
                </a:solidFill>
                <a:latin typeface="Arial" panose="020B0604020202020204" pitchFamily="34" charset="0"/>
                <a:cs typeface="Arial" panose="020B0604020202020204" pitchFamily="34" charset="0"/>
              </a:rPr>
              <a:t>came to </a:t>
            </a:r>
            <a:r>
              <a:rPr lang="en-GB" dirty="0" smtClean="0">
                <a:solidFill>
                  <a:schemeClr val="tx1"/>
                </a:solidFill>
                <a:latin typeface="Arial" panose="020B0604020202020204" pitchFamily="34" charset="0"/>
                <a:cs typeface="Arial" panose="020B0604020202020204" pitchFamily="34" charset="0"/>
              </a:rPr>
              <a:t>power in </a:t>
            </a:r>
            <a:r>
              <a:rPr lang="en-GB" dirty="0">
                <a:solidFill>
                  <a:schemeClr val="tx1"/>
                </a:solidFill>
                <a:latin typeface="Arial" panose="020B0604020202020204" pitchFamily="34" charset="0"/>
                <a:cs typeface="Arial" panose="020B0604020202020204" pitchFamily="34" charset="0"/>
              </a:rPr>
              <a:t>a </a:t>
            </a:r>
            <a:r>
              <a:rPr lang="en-GB" dirty="0" smtClean="0">
                <a:solidFill>
                  <a:schemeClr val="tx1"/>
                </a:solidFill>
                <a:latin typeface="Arial" panose="020B0604020202020204" pitchFamily="34" charset="0"/>
                <a:cs typeface="Arial" panose="020B0604020202020204" pitchFamily="34" charset="0"/>
              </a:rPr>
              <a:t>coup</a:t>
            </a:r>
          </a:p>
          <a:p>
            <a:r>
              <a:rPr lang="en-GB" dirty="0" smtClean="0">
                <a:solidFill>
                  <a:schemeClr val="tx1"/>
                </a:solidFill>
                <a:latin typeface="Arial" panose="020B0604020202020204" pitchFamily="34" charset="0"/>
                <a:cs typeface="Arial" panose="020B0604020202020204" pitchFamily="34" charset="0"/>
              </a:rPr>
              <a:t>August 2011 Gaddafi overthrown following a </a:t>
            </a:r>
            <a:r>
              <a:rPr lang="en-GB" dirty="0">
                <a:solidFill>
                  <a:schemeClr val="tx1"/>
                </a:solidFill>
                <a:latin typeface="Arial" panose="020B0604020202020204" pitchFamily="34" charset="0"/>
                <a:cs typeface="Arial" panose="020B0604020202020204" pitchFamily="34" charset="0"/>
              </a:rPr>
              <a:t>six-month uprising and </a:t>
            </a:r>
            <a:r>
              <a:rPr lang="en-GB" dirty="0" smtClean="0">
                <a:solidFill>
                  <a:schemeClr val="tx1"/>
                </a:solidFill>
                <a:latin typeface="Arial" panose="020B0604020202020204" pitchFamily="34" charset="0"/>
                <a:cs typeface="Arial" panose="020B0604020202020204" pitchFamily="34" charset="0"/>
              </a:rPr>
              <a:t>NATO </a:t>
            </a:r>
            <a:r>
              <a:rPr lang="en-GB" dirty="0">
                <a:solidFill>
                  <a:schemeClr val="tx1"/>
                </a:solidFill>
                <a:latin typeface="Arial" panose="020B0604020202020204" pitchFamily="34" charset="0"/>
                <a:cs typeface="Arial" panose="020B0604020202020204" pitchFamily="34" charset="0"/>
              </a:rPr>
              <a:t>air strikes to protect </a:t>
            </a:r>
            <a:r>
              <a:rPr lang="en-GB" dirty="0" smtClean="0">
                <a:solidFill>
                  <a:schemeClr val="tx1"/>
                </a:solidFill>
                <a:latin typeface="Arial" panose="020B0604020202020204" pitchFamily="34" charset="0"/>
                <a:cs typeface="Arial" panose="020B0604020202020204" pitchFamily="34" charset="0"/>
              </a:rPr>
              <a:t>civilians  </a:t>
            </a:r>
          </a:p>
          <a:p>
            <a:r>
              <a:rPr lang="en-GB" dirty="0" smtClean="0">
                <a:solidFill>
                  <a:schemeClr val="tx1"/>
                </a:solidFill>
                <a:latin typeface="Arial" panose="020B0604020202020204" pitchFamily="34" charset="0"/>
                <a:cs typeface="Arial" panose="020B0604020202020204" pitchFamily="34" charset="0"/>
              </a:rPr>
              <a:t>October 2011 the </a:t>
            </a:r>
            <a:r>
              <a:rPr lang="en-GB" dirty="0">
                <a:solidFill>
                  <a:schemeClr val="tx1"/>
                </a:solidFill>
                <a:latin typeface="Arial" panose="020B0604020202020204" pitchFamily="34" charset="0"/>
                <a:cs typeface="Arial" panose="020B0604020202020204" pitchFamily="34" charset="0"/>
              </a:rPr>
              <a:t>main opposition group, the National Transitional </a:t>
            </a:r>
            <a:r>
              <a:rPr lang="en-GB" dirty="0" smtClean="0">
                <a:solidFill>
                  <a:schemeClr val="tx1"/>
                </a:solidFill>
                <a:latin typeface="Arial" panose="020B0604020202020204" pitchFamily="34" charset="0"/>
                <a:cs typeface="Arial" panose="020B0604020202020204" pitchFamily="34" charset="0"/>
              </a:rPr>
              <a:t>Council, </a:t>
            </a:r>
            <a:r>
              <a:rPr lang="en-GB" dirty="0">
                <a:solidFill>
                  <a:schemeClr val="tx1"/>
                </a:solidFill>
                <a:latin typeface="Arial" panose="020B0604020202020204" pitchFamily="34" charset="0"/>
                <a:cs typeface="Arial" panose="020B0604020202020204" pitchFamily="34" charset="0"/>
              </a:rPr>
              <a:t>declared the country </a:t>
            </a:r>
            <a:r>
              <a:rPr lang="en-GB" dirty="0" smtClean="0">
                <a:solidFill>
                  <a:schemeClr val="tx1"/>
                </a:solidFill>
                <a:latin typeface="Arial" panose="020B0604020202020204" pitchFamily="34" charset="0"/>
                <a:cs typeface="Arial" panose="020B0604020202020204" pitchFamily="34" charset="0"/>
              </a:rPr>
              <a:t>officially </a:t>
            </a:r>
            <a:r>
              <a:rPr lang="en-GB" dirty="0">
                <a:solidFill>
                  <a:schemeClr val="tx1"/>
                </a:solidFill>
                <a:latin typeface="Arial" panose="020B0604020202020204" pitchFamily="34" charset="0"/>
                <a:cs typeface="Arial" panose="020B0604020202020204" pitchFamily="34" charset="0"/>
              </a:rPr>
              <a:t>"liberated" and pledged to turn Libya into a pluralist, democratic </a:t>
            </a:r>
            <a:r>
              <a:rPr lang="en-GB" dirty="0" smtClean="0">
                <a:solidFill>
                  <a:schemeClr val="tx1"/>
                </a:solidFill>
                <a:latin typeface="Arial" panose="020B0604020202020204" pitchFamily="34" charset="0"/>
                <a:cs typeface="Arial" panose="020B0604020202020204" pitchFamily="34" charset="0"/>
              </a:rPr>
              <a:t>state </a:t>
            </a:r>
            <a:endParaRPr lang="en-GB" dirty="0">
              <a:solidFill>
                <a:schemeClr val="tx1"/>
              </a:solidFill>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439" y="2335434"/>
            <a:ext cx="3814030" cy="4522566"/>
          </a:xfrm>
          <a:prstGeom prst="rect">
            <a:avLst/>
          </a:prstGeom>
        </p:spPr>
      </p:pic>
    </p:spTree>
    <p:extLst>
      <p:ext uri="{BB962C8B-B14F-4D97-AF65-F5344CB8AC3E}">
        <p14:creationId xmlns:p14="http://schemas.microsoft.com/office/powerpoint/2010/main" val="187907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Background</a:t>
            </a:r>
            <a:endParaRPr lang="en-GB" dirty="0"/>
          </a:p>
        </p:txBody>
      </p:sp>
      <p:sp>
        <p:nvSpPr>
          <p:cNvPr id="3" name="Content Placeholder 2"/>
          <p:cNvSpPr>
            <a:spLocks noGrp="1"/>
          </p:cNvSpPr>
          <p:nvPr>
            <p:ph idx="1"/>
          </p:nvPr>
        </p:nvSpPr>
        <p:spPr>
          <a:xfrm>
            <a:off x="5046890" y="2818006"/>
            <a:ext cx="7229193" cy="3714173"/>
          </a:xfrm>
        </p:spPr>
        <p:txBody>
          <a:bodyPr>
            <a:normAutofit/>
          </a:bodyPr>
          <a:lstStyle/>
          <a:p>
            <a:pPr marL="0" indent="0">
              <a:buNone/>
            </a:pP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transitional government </a:t>
            </a:r>
            <a:r>
              <a:rPr lang="en-GB" dirty="0" smtClean="0">
                <a:solidFill>
                  <a:schemeClr val="tx1"/>
                </a:solidFill>
                <a:latin typeface="Arial" panose="020B0604020202020204" pitchFamily="34" charset="0"/>
                <a:cs typeface="Arial" panose="020B0604020202020204" pitchFamily="34" charset="0"/>
              </a:rPr>
              <a:t>faces </a:t>
            </a:r>
            <a:r>
              <a:rPr lang="en-GB" dirty="0">
                <a:solidFill>
                  <a:schemeClr val="tx1"/>
                </a:solidFill>
                <a:latin typeface="Arial" panose="020B0604020202020204" pitchFamily="34" charset="0"/>
                <a:cs typeface="Arial" panose="020B0604020202020204" pitchFamily="34" charset="0"/>
              </a:rPr>
              <a:t>significant </a:t>
            </a:r>
            <a:r>
              <a:rPr lang="en-GB" dirty="0" smtClean="0">
                <a:solidFill>
                  <a:schemeClr val="tx1"/>
                </a:solidFill>
                <a:latin typeface="Arial" panose="020B0604020202020204" pitchFamily="34" charset="0"/>
                <a:cs typeface="Arial" panose="020B0604020202020204" pitchFamily="34" charset="0"/>
              </a:rPr>
              <a:t>challenges managing </a:t>
            </a:r>
            <a:r>
              <a:rPr lang="en-GB" dirty="0">
                <a:solidFill>
                  <a:schemeClr val="tx1"/>
                </a:solidFill>
                <a:latin typeface="Arial" panose="020B0604020202020204" pitchFamily="34" charset="0"/>
                <a:cs typeface="Arial" panose="020B0604020202020204" pitchFamily="34" charset="0"/>
              </a:rPr>
              <a:t>the pledged transition to democracy and the rule of law </a:t>
            </a:r>
          </a:p>
          <a:p>
            <a:r>
              <a:rPr lang="en-GB" dirty="0" smtClean="0">
                <a:solidFill>
                  <a:schemeClr val="tx1"/>
                </a:solidFill>
                <a:latin typeface="Arial" panose="020B0604020202020204" pitchFamily="34" charset="0"/>
                <a:cs typeface="Arial" panose="020B0604020202020204" pitchFamily="34" charset="0"/>
              </a:rPr>
              <a:t>rebuilding </a:t>
            </a:r>
            <a:r>
              <a:rPr lang="en-GB" dirty="0">
                <a:solidFill>
                  <a:schemeClr val="tx1"/>
                </a:solidFill>
                <a:latin typeface="Arial" panose="020B0604020202020204" pitchFamily="34" charset="0"/>
                <a:cs typeface="Arial" panose="020B0604020202020204" pitchFamily="34" charset="0"/>
              </a:rPr>
              <a:t>the </a:t>
            </a:r>
            <a:r>
              <a:rPr lang="en-GB" dirty="0" smtClean="0">
                <a:solidFill>
                  <a:schemeClr val="tx1"/>
                </a:solidFill>
                <a:latin typeface="Arial" panose="020B0604020202020204" pitchFamily="34" charset="0"/>
                <a:cs typeface="Arial" panose="020B0604020202020204" pitchFamily="34" charset="0"/>
              </a:rPr>
              <a:t>economy</a:t>
            </a:r>
          </a:p>
          <a:p>
            <a:r>
              <a:rPr lang="en-GB" dirty="0" smtClean="0">
                <a:solidFill>
                  <a:schemeClr val="tx1"/>
                </a:solidFill>
                <a:latin typeface="Arial" panose="020B0604020202020204" pitchFamily="34" charset="0"/>
                <a:cs typeface="Arial" panose="020B0604020202020204" pitchFamily="34" charset="0"/>
              </a:rPr>
              <a:t>creating </a:t>
            </a:r>
            <a:r>
              <a:rPr lang="en-GB" dirty="0">
                <a:solidFill>
                  <a:schemeClr val="tx1"/>
                </a:solidFill>
                <a:latin typeface="Arial" panose="020B0604020202020204" pitchFamily="34" charset="0"/>
                <a:cs typeface="Arial" panose="020B0604020202020204" pitchFamily="34" charset="0"/>
              </a:rPr>
              <a:t>functioning </a:t>
            </a:r>
            <a:r>
              <a:rPr lang="en-GB" dirty="0" smtClean="0">
                <a:solidFill>
                  <a:schemeClr val="tx1"/>
                </a:solidFill>
                <a:latin typeface="Arial" panose="020B0604020202020204" pitchFamily="34" charset="0"/>
                <a:cs typeface="Arial" panose="020B0604020202020204" pitchFamily="34" charset="0"/>
              </a:rPr>
              <a:t>institutions</a:t>
            </a:r>
          </a:p>
          <a:p>
            <a:r>
              <a:rPr lang="en-GB" dirty="0" smtClean="0">
                <a:solidFill>
                  <a:schemeClr val="tx1"/>
                </a:solidFill>
                <a:latin typeface="Arial" panose="020B0604020202020204" pitchFamily="34" charset="0"/>
                <a:cs typeface="Arial" panose="020B0604020202020204" pitchFamily="34" charset="0"/>
              </a:rPr>
              <a:t>disbanding </a:t>
            </a:r>
            <a:r>
              <a:rPr lang="en-GB" dirty="0">
                <a:solidFill>
                  <a:schemeClr val="tx1"/>
                </a:solidFill>
                <a:latin typeface="Arial" panose="020B0604020202020204" pitchFamily="34" charset="0"/>
                <a:cs typeface="Arial" panose="020B0604020202020204" pitchFamily="34" charset="0"/>
              </a:rPr>
              <a:t>the plethora of armed groups - some </a:t>
            </a:r>
            <a:r>
              <a:rPr lang="en-GB" dirty="0" smtClean="0">
                <a:solidFill>
                  <a:schemeClr val="tx1"/>
                </a:solidFill>
                <a:latin typeface="Arial" panose="020B0604020202020204" pitchFamily="34" charset="0"/>
                <a:cs typeface="Arial" panose="020B0604020202020204" pitchFamily="34" charset="0"/>
              </a:rPr>
              <a:t>tribal, others originating </a:t>
            </a:r>
            <a:r>
              <a:rPr lang="en-GB" dirty="0">
                <a:solidFill>
                  <a:schemeClr val="tx1"/>
                </a:solidFill>
                <a:latin typeface="Arial" panose="020B0604020202020204" pitchFamily="34" charset="0"/>
                <a:cs typeface="Arial" panose="020B0604020202020204" pitchFamily="34" charset="0"/>
              </a:rPr>
              <a:t>in the anti-Gaddafi rebellion, others </a:t>
            </a:r>
            <a:r>
              <a:rPr lang="en-GB" dirty="0" smtClean="0">
                <a:solidFill>
                  <a:schemeClr val="tx1"/>
                </a:solidFill>
                <a:latin typeface="Arial" panose="020B0604020202020204" pitchFamily="34" charset="0"/>
                <a:cs typeface="Arial" panose="020B0604020202020204" pitchFamily="34" charset="0"/>
              </a:rPr>
              <a:t>newly-formed. Some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continue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to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block the </a:t>
            </a: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legitimate lifting of </a:t>
            </a:r>
            <a:r>
              <a:rPr lang="en-GB" dirty="0" smtClean="0">
                <a:solidFill>
                  <a:schemeClr val="tx1"/>
                </a:solidFill>
                <a:latin typeface="Arial" panose="020B0604020202020204" pitchFamily="34" charset="0"/>
                <a:ea typeface="Calibri" panose="020F0502020204030204" pitchFamily="34" charset="0"/>
                <a:cs typeface="Arial" panose="020B0604020202020204" pitchFamily="34" charset="0"/>
              </a:rPr>
              <a:t>oil </a:t>
            </a:r>
            <a:endParaRPr lang="en-GB" dirty="0" smtClean="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i</a:t>
            </a: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mposing security, particularly in the East: shootings and suicide bombings continue in Benghazi</a:t>
            </a:r>
          </a:p>
          <a:p>
            <a:r>
              <a:rPr lang="en-US" dirty="0">
                <a:solidFill>
                  <a:schemeClr val="tx1"/>
                </a:solidFill>
                <a:latin typeface="Arial" panose="020B0604020202020204" pitchFamily="34" charset="0"/>
                <a:cs typeface="Arial" panose="020B0604020202020204" pitchFamily="34" charset="0"/>
              </a:rPr>
              <a:t>c</a:t>
            </a:r>
            <a:r>
              <a:rPr lang="en-US" dirty="0" smtClean="0">
                <a:solidFill>
                  <a:schemeClr val="tx1"/>
                </a:solidFill>
                <a:latin typeface="Arial" panose="020B0604020202020204" pitchFamily="34" charset="0"/>
                <a:cs typeface="Arial" panose="020B0604020202020204" pitchFamily="34" charset="0"/>
              </a:rPr>
              <a:t>ontrolling borders</a:t>
            </a: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72" y="2818006"/>
            <a:ext cx="4507606" cy="3380704"/>
          </a:xfrm>
          <a:prstGeom prst="rect">
            <a:avLst/>
          </a:prstGeom>
        </p:spPr>
      </p:pic>
    </p:spTree>
    <p:extLst>
      <p:ext uri="{BB962C8B-B14F-4D97-AF65-F5344CB8AC3E}">
        <p14:creationId xmlns:p14="http://schemas.microsoft.com/office/powerpoint/2010/main" val="273960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Economy</a:t>
            </a:r>
            <a:endParaRPr lang="en-GB" dirty="0"/>
          </a:p>
        </p:txBody>
      </p:sp>
      <p:sp>
        <p:nvSpPr>
          <p:cNvPr id="3" name="Content Placeholder 2"/>
          <p:cNvSpPr>
            <a:spLocks noGrp="1"/>
          </p:cNvSpPr>
          <p:nvPr>
            <p:ph idx="1"/>
          </p:nvPr>
        </p:nvSpPr>
        <p:spPr>
          <a:xfrm>
            <a:off x="525517" y="2910476"/>
            <a:ext cx="6601533" cy="4462530"/>
          </a:xfrm>
        </p:spPr>
        <p:txBody>
          <a:bodyPr>
            <a:normAutofit/>
          </a:bodyPr>
          <a:lstStyle/>
          <a:p>
            <a:r>
              <a:rPr lang="en-GB" dirty="0">
                <a:solidFill>
                  <a:schemeClr val="tx1"/>
                </a:solidFill>
                <a:latin typeface="Arial" panose="020B0604020202020204" pitchFamily="34" charset="0"/>
                <a:cs typeface="Arial" panose="020B0604020202020204" pitchFamily="34" charset="0"/>
              </a:rPr>
              <a:t>Libya holds the largest proven oil reserves, and the 3</a:t>
            </a:r>
            <a:r>
              <a:rPr lang="en-GB" baseline="30000" dirty="0">
                <a:solidFill>
                  <a:schemeClr val="tx1"/>
                </a:solidFill>
                <a:latin typeface="Arial" panose="020B0604020202020204" pitchFamily="34" charset="0"/>
                <a:cs typeface="Arial" panose="020B0604020202020204" pitchFamily="34" charset="0"/>
              </a:rPr>
              <a:t>rd</a:t>
            </a:r>
            <a:r>
              <a:rPr lang="en-GB" dirty="0">
                <a:solidFill>
                  <a:schemeClr val="tx1"/>
                </a:solidFill>
                <a:latin typeface="Arial" panose="020B0604020202020204" pitchFamily="34" charset="0"/>
                <a:cs typeface="Arial" panose="020B0604020202020204" pitchFamily="34" charset="0"/>
              </a:rPr>
              <a:t> largest gas reserves, in </a:t>
            </a:r>
            <a:r>
              <a:rPr lang="en-GB" dirty="0" smtClean="0">
                <a:solidFill>
                  <a:schemeClr val="tx1"/>
                </a:solidFill>
                <a:latin typeface="Arial" panose="020B0604020202020204" pitchFamily="34" charset="0"/>
                <a:cs typeface="Arial" panose="020B0604020202020204" pitchFamily="34" charset="0"/>
              </a:rPr>
              <a:t>Africa</a:t>
            </a:r>
          </a:p>
          <a:p>
            <a:r>
              <a:rPr lang="en-GB" dirty="0" smtClean="0">
                <a:solidFill>
                  <a:schemeClr val="tx1"/>
                </a:solidFill>
                <a:latin typeface="Arial" panose="020B0604020202020204" pitchFamily="34" charset="0"/>
                <a:cs typeface="Arial" panose="020B0604020202020204" pitchFamily="34" charset="0"/>
              </a:rPr>
              <a:t>Oil </a:t>
            </a:r>
            <a:r>
              <a:rPr lang="en-GB" dirty="0">
                <a:solidFill>
                  <a:schemeClr val="tx1"/>
                </a:solidFill>
                <a:latin typeface="Arial" panose="020B0604020202020204" pitchFamily="34" charset="0"/>
                <a:cs typeface="Arial" panose="020B0604020202020204" pitchFamily="34" charset="0"/>
              </a:rPr>
              <a:t>and gas production accounts for 70% of Libya’s GDP, 80% of government revenues and 95% of its foreign export </a:t>
            </a:r>
            <a:r>
              <a:rPr lang="en-GB" dirty="0" smtClean="0">
                <a:solidFill>
                  <a:schemeClr val="tx1"/>
                </a:solidFill>
                <a:latin typeface="Arial" panose="020B0604020202020204" pitchFamily="34" charset="0"/>
                <a:cs typeface="Arial" panose="020B0604020202020204" pitchFamily="34" charset="0"/>
              </a:rPr>
              <a:t>earnings</a:t>
            </a:r>
            <a:endParaRPr lang="en-GB" dirty="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Sovereign </a:t>
            </a:r>
            <a:r>
              <a:rPr lang="en-GB" dirty="0">
                <a:solidFill>
                  <a:schemeClr val="tx1"/>
                </a:solidFill>
                <a:latin typeface="Arial" panose="020B0604020202020204" pitchFamily="34" charset="0"/>
                <a:cs typeface="Arial" panose="020B0604020202020204" pitchFamily="34" charset="0"/>
              </a:rPr>
              <a:t>Wealth Fund estimated </a:t>
            </a:r>
            <a:r>
              <a:rPr lang="en-GB" dirty="0" smtClean="0">
                <a:solidFill>
                  <a:schemeClr val="tx1"/>
                </a:solidFill>
                <a:latin typeface="Arial" panose="020B0604020202020204" pitchFamily="34" charset="0"/>
                <a:cs typeface="Arial" panose="020B0604020202020204" pitchFamily="34" charset="0"/>
              </a:rPr>
              <a:t>at £30-50 </a:t>
            </a:r>
            <a:r>
              <a:rPr lang="en-GB" dirty="0">
                <a:solidFill>
                  <a:schemeClr val="tx1"/>
                </a:solidFill>
                <a:latin typeface="Arial" panose="020B0604020202020204" pitchFamily="34" charset="0"/>
                <a:cs typeface="Arial" panose="020B0604020202020204" pitchFamily="34" charset="0"/>
              </a:rPr>
              <a:t>billion </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recovery is hampered by </a:t>
            </a:r>
            <a:r>
              <a:rPr lang="en-GB" dirty="0">
                <a:solidFill>
                  <a:schemeClr val="tx1"/>
                </a:solidFill>
                <a:latin typeface="Arial" panose="020B0604020202020204" pitchFamily="34" charset="0"/>
                <a:cs typeface="Arial" panose="020B0604020202020204" pitchFamily="34" charset="0"/>
              </a:rPr>
              <a:t>security </a:t>
            </a:r>
            <a:r>
              <a:rPr lang="en-GB" dirty="0" smtClean="0">
                <a:solidFill>
                  <a:schemeClr val="tx1"/>
                </a:solidFill>
                <a:latin typeface="Arial" panose="020B0604020202020204" pitchFamily="34" charset="0"/>
                <a:cs typeface="Arial" panose="020B0604020202020204" pitchFamily="34" charset="0"/>
              </a:rPr>
              <a:t>issues, blockading of oil shipping, closure </a:t>
            </a:r>
            <a:r>
              <a:rPr lang="en-GB" dirty="0">
                <a:solidFill>
                  <a:schemeClr val="tx1"/>
                </a:solidFill>
                <a:latin typeface="Arial" panose="020B0604020202020204" pitchFamily="34" charset="0"/>
                <a:cs typeface="Arial" panose="020B0604020202020204" pitchFamily="34" charset="0"/>
              </a:rPr>
              <a:t>of some oil fields and </a:t>
            </a:r>
            <a:r>
              <a:rPr lang="en-GB" dirty="0" smtClean="0">
                <a:solidFill>
                  <a:schemeClr val="tx1"/>
                </a:solidFill>
                <a:latin typeface="Arial" panose="020B0604020202020204" pitchFamily="34" charset="0"/>
                <a:cs typeface="Arial" panose="020B0604020202020204" pitchFamily="34" charset="0"/>
              </a:rPr>
              <a:t>strikes</a:t>
            </a:r>
          </a:p>
          <a:p>
            <a:r>
              <a:rPr lang="en-GB" dirty="0" smtClean="0">
                <a:solidFill>
                  <a:schemeClr val="tx1"/>
                </a:solidFill>
                <a:latin typeface="Arial" panose="020B0604020202020204" pitchFamily="34" charset="0"/>
                <a:cs typeface="Arial" panose="020B0604020202020204" pitchFamily="34" charset="0"/>
              </a:rPr>
              <a:t>But economic </a:t>
            </a:r>
            <a:r>
              <a:rPr lang="en-GB" dirty="0">
                <a:solidFill>
                  <a:schemeClr val="tx1"/>
                </a:solidFill>
                <a:latin typeface="Arial" panose="020B0604020202020204" pitchFamily="34" charset="0"/>
                <a:cs typeface="Arial" panose="020B0604020202020204" pitchFamily="34" charset="0"/>
              </a:rPr>
              <a:t>fundamentals remain strong. Developmental and reconstruction needs </a:t>
            </a:r>
            <a:r>
              <a:rPr lang="en-GB" dirty="0" smtClean="0">
                <a:solidFill>
                  <a:schemeClr val="tx1"/>
                </a:solidFill>
                <a:latin typeface="Arial" panose="020B0604020202020204" pitchFamily="34" charset="0"/>
                <a:cs typeface="Arial" panose="020B0604020202020204" pitchFamily="34" charset="0"/>
              </a:rPr>
              <a:t>are enormous </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275" y="2395470"/>
            <a:ext cx="4532257" cy="4462530"/>
          </a:xfrm>
          <a:prstGeom prst="rect">
            <a:avLst/>
          </a:prstGeom>
        </p:spPr>
      </p:pic>
    </p:spTree>
    <p:extLst>
      <p:ext uri="{BB962C8B-B14F-4D97-AF65-F5344CB8AC3E}">
        <p14:creationId xmlns:p14="http://schemas.microsoft.com/office/powerpoint/2010/main" val="223785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Doing Business</a:t>
            </a:r>
            <a:endParaRPr lang="en-GB" dirty="0"/>
          </a:p>
        </p:txBody>
      </p:sp>
      <p:sp>
        <p:nvSpPr>
          <p:cNvPr id="3" name="Content Placeholder 2"/>
          <p:cNvSpPr>
            <a:spLocks noGrp="1"/>
          </p:cNvSpPr>
          <p:nvPr>
            <p:ph idx="1"/>
          </p:nvPr>
        </p:nvSpPr>
        <p:spPr>
          <a:xfrm>
            <a:off x="4056993" y="2528791"/>
            <a:ext cx="7928716" cy="4036291"/>
          </a:xfrm>
        </p:spPr>
        <p:txBody>
          <a:bodyPr>
            <a:noAutofit/>
          </a:bodyPr>
          <a:lstStyle/>
          <a:p>
            <a:pPr marL="0" indent="0">
              <a:buNone/>
            </a:pPr>
            <a:r>
              <a:rPr lang="en-GB" sz="1600" dirty="0" smtClean="0">
                <a:solidFill>
                  <a:schemeClr val="tx1"/>
                </a:solidFill>
                <a:latin typeface="Arial" panose="020B0604020202020204" pitchFamily="34" charset="0"/>
                <a:cs typeface="Arial" panose="020B0604020202020204" pitchFamily="34" charset="0"/>
              </a:rPr>
              <a:t>Although </a:t>
            </a:r>
            <a:r>
              <a:rPr lang="en-GB" sz="1600" dirty="0">
                <a:solidFill>
                  <a:schemeClr val="tx1"/>
                </a:solidFill>
                <a:latin typeface="Arial" panose="020B0604020202020204" pitchFamily="34" charset="0"/>
                <a:cs typeface="Arial" panose="020B0604020202020204" pitchFamily="34" charset="0"/>
              </a:rPr>
              <a:t>the business climate in Libya is slowly </a:t>
            </a:r>
            <a:r>
              <a:rPr lang="en-GB" sz="1600" dirty="0" smtClean="0">
                <a:solidFill>
                  <a:schemeClr val="tx1"/>
                </a:solidFill>
                <a:latin typeface="Arial" panose="020B0604020202020204" pitchFamily="34" charset="0"/>
                <a:cs typeface="Arial" panose="020B0604020202020204" pitchFamily="34" charset="0"/>
              </a:rPr>
              <a:t>improving, </a:t>
            </a:r>
            <a:r>
              <a:rPr lang="en-GB" sz="1600" dirty="0">
                <a:solidFill>
                  <a:schemeClr val="tx1"/>
                </a:solidFill>
                <a:latin typeface="Arial" panose="020B0604020202020204" pitchFamily="34" charset="0"/>
                <a:cs typeface="Arial" panose="020B0604020202020204" pitchFamily="34" charset="0"/>
              </a:rPr>
              <a:t>obstacles </a:t>
            </a:r>
            <a:r>
              <a:rPr lang="en-GB" sz="1600" dirty="0" smtClean="0">
                <a:solidFill>
                  <a:schemeClr val="tx1"/>
                </a:solidFill>
                <a:latin typeface="Arial" panose="020B0604020202020204" pitchFamily="34" charset="0"/>
                <a:cs typeface="Arial" panose="020B0604020202020204" pitchFamily="34" charset="0"/>
              </a:rPr>
              <a:t>remain:</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bureaucracy, corruption, lack of clarity and transparency in the decision-making process, poor tax administration and the slowness of the </a:t>
            </a:r>
            <a:r>
              <a:rPr lang="en-GB" sz="1600" dirty="0" smtClean="0">
                <a:solidFill>
                  <a:schemeClr val="tx1"/>
                </a:solidFill>
                <a:latin typeface="Arial" panose="020B0604020202020204" pitchFamily="34" charset="0"/>
                <a:cs typeface="Arial" panose="020B0604020202020204" pitchFamily="34" charset="0"/>
              </a:rPr>
              <a:t>judicial system </a:t>
            </a:r>
          </a:p>
          <a:p>
            <a:r>
              <a:rPr lang="en-GB" sz="1600" dirty="0" smtClean="0">
                <a:solidFill>
                  <a:schemeClr val="tx1"/>
                </a:solidFill>
                <a:latin typeface="Arial" panose="020B0604020202020204" pitchFamily="34" charset="0"/>
                <a:cs typeface="Arial" panose="020B0604020202020204" pitchFamily="34" charset="0"/>
              </a:rPr>
              <a:t>under-developed </a:t>
            </a:r>
            <a:r>
              <a:rPr lang="en-GB" sz="1600" dirty="0">
                <a:solidFill>
                  <a:schemeClr val="tx1"/>
                </a:solidFill>
                <a:latin typeface="Arial" panose="020B0604020202020204" pitchFamily="34" charset="0"/>
                <a:cs typeface="Arial" panose="020B0604020202020204" pitchFamily="34" charset="0"/>
              </a:rPr>
              <a:t>infrastructure and no public transport </a:t>
            </a:r>
            <a:r>
              <a:rPr lang="en-GB" sz="1600" dirty="0" smtClean="0">
                <a:solidFill>
                  <a:schemeClr val="tx1"/>
                </a:solidFill>
                <a:latin typeface="Arial" panose="020B0604020202020204" pitchFamily="34" charset="0"/>
                <a:cs typeface="Arial" panose="020B0604020202020204" pitchFamily="34" charset="0"/>
              </a:rPr>
              <a:t>system</a:t>
            </a:r>
          </a:p>
          <a:p>
            <a:r>
              <a:rPr lang="en-GB" sz="1600" dirty="0">
                <a:solidFill>
                  <a:schemeClr val="tx1"/>
                </a:solidFill>
                <a:latin typeface="Arial" panose="020B0604020202020204" pitchFamily="34" charset="0"/>
                <a:cs typeface="Arial" panose="020B0604020202020204" pitchFamily="34" charset="0"/>
              </a:rPr>
              <a:t>m</a:t>
            </a:r>
            <a:r>
              <a:rPr lang="en-GB" sz="1600" dirty="0" smtClean="0">
                <a:solidFill>
                  <a:schemeClr val="tx1"/>
                </a:solidFill>
                <a:latin typeface="Arial" panose="020B0604020202020204" pitchFamily="34" charset="0"/>
                <a:cs typeface="Arial" panose="020B0604020202020204" pitchFamily="34" charset="0"/>
              </a:rPr>
              <a:t>any </a:t>
            </a:r>
            <a:r>
              <a:rPr lang="en-GB" sz="1600" dirty="0">
                <a:solidFill>
                  <a:schemeClr val="tx1"/>
                </a:solidFill>
                <a:latin typeface="Arial" panose="020B0604020202020204" pitchFamily="34" charset="0"/>
                <a:cs typeface="Arial" panose="020B0604020202020204" pitchFamily="34" charset="0"/>
              </a:rPr>
              <a:t>companies do not have websites; </a:t>
            </a:r>
            <a:r>
              <a:rPr lang="en-GB" sz="1600" dirty="0" smtClean="0">
                <a:solidFill>
                  <a:schemeClr val="tx1"/>
                </a:solidFill>
                <a:latin typeface="Arial" panose="020B0604020202020204" pitchFamily="34" charset="0"/>
                <a:cs typeface="Arial" panose="020B0604020202020204" pitchFamily="34" charset="0"/>
              </a:rPr>
              <a:t>few </a:t>
            </a:r>
            <a:r>
              <a:rPr lang="en-GB" sz="1600" dirty="0">
                <a:solidFill>
                  <a:schemeClr val="tx1"/>
                </a:solidFill>
                <a:latin typeface="Arial" panose="020B0604020202020204" pitchFamily="34" charset="0"/>
                <a:cs typeface="Arial" panose="020B0604020202020204" pitchFamily="34" charset="0"/>
              </a:rPr>
              <a:t>major projects properly advertised except in the oil &amp; gas sector; </a:t>
            </a:r>
            <a:r>
              <a:rPr lang="en-GB" sz="1600" dirty="0" smtClean="0">
                <a:solidFill>
                  <a:schemeClr val="tx1"/>
                </a:solidFill>
                <a:latin typeface="Arial" panose="020B0604020202020204" pitchFamily="34" charset="0"/>
                <a:cs typeface="Arial" panose="020B0604020202020204" pitchFamily="34" charset="0"/>
              </a:rPr>
              <a:t>only </a:t>
            </a:r>
            <a:r>
              <a:rPr lang="en-GB" sz="1600" dirty="0">
                <a:solidFill>
                  <a:schemeClr val="tx1"/>
                </a:solidFill>
                <a:latin typeface="Arial" panose="020B0604020202020204" pitchFamily="34" charset="0"/>
                <a:cs typeface="Arial" panose="020B0604020202020204" pitchFamily="34" charset="0"/>
              </a:rPr>
              <a:t>a handful of private sector Libyan </a:t>
            </a:r>
            <a:r>
              <a:rPr lang="en-GB" sz="1600" dirty="0" smtClean="0">
                <a:solidFill>
                  <a:schemeClr val="tx1"/>
                </a:solidFill>
                <a:latin typeface="Arial" panose="020B0604020202020204" pitchFamily="34" charset="0"/>
                <a:cs typeface="Arial" panose="020B0604020202020204" pitchFamily="34" charset="0"/>
              </a:rPr>
              <a:t>corporates </a:t>
            </a:r>
            <a:endParaRPr lang="en-GB" sz="1600" dirty="0">
              <a:solidFill>
                <a:schemeClr val="tx1"/>
              </a:solidFill>
              <a:latin typeface="Arial" panose="020B0604020202020204" pitchFamily="34" charset="0"/>
              <a:cs typeface="Arial" panose="020B0604020202020204" pitchFamily="34" charset="0"/>
            </a:endParaRPr>
          </a:p>
          <a:p>
            <a:r>
              <a:rPr lang="en-GB" sz="1600" dirty="0" smtClean="0">
                <a:solidFill>
                  <a:schemeClr val="tx1"/>
                </a:solidFill>
                <a:latin typeface="Arial" panose="020B0604020202020204" pitchFamily="34" charset="0"/>
                <a:cs typeface="Arial" panose="020B0604020202020204" pitchFamily="34" charset="0"/>
              </a:rPr>
              <a:t>increased </a:t>
            </a:r>
            <a:r>
              <a:rPr lang="en-GB" sz="1600" dirty="0">
                <a:solidFill>
                  <a:schemeClr val="tx1"/>
                </a:solidFill>
                <a:latin typeface="Arial" panose="020B0604020202020204" pitchFamily="34" charset="0"/>
                <a:cs typeface="Arial" panose="020B0604020202020204" pitchFamily="34" charset="0"/>
              </a:rPr>
              <a:t>commercial competition: all the world wants to share Libya's </a:t>
            </a:r>
            <a:r>
              <a:rPr lang="en-GB" sz="1600" dirty="0" smtClean="0">
                <a:solidFill>
                  <a:schemeClr val="tx1"/>
                </a:solidFill>
                <a:latin typeface="Arial" panose="020B0604020202020204" pitchFamily="34" charset="0"/>
                <a:cs typeface="Arial" panose="020B0604020202020204" pitchFamily="34" charset="0"/>
              </a:rPr>
              <a:t>wealth</a:t>
            </a:r>
            <a:endParaRPr lang="en-GB" sz="1600" dirty="0">
              <a:solidFill>
                <a:schemeClr val="tx1"/>
              </a:solidFill>
              <a:latin typeface="Arial" panose="020B0604020202020204" pitchFamily="34" charset="0"/>
              <a:cs typeface="Arial" panose="020B0604020202020204" pitchFamily="34" charset="0"/>
            </a:endParaRPr>
          </a:p>
          <a:p>
            <a:r>
              <a:rPr lang="en-GB" sz="1600" dirty="0" smtClean="0">
                <a:solidFill>
                  <a:schemeClr val="tx1"/>
                </a:solidFill>
                <a:latin typeface="Arial" panose="020B0604020202020204" pitchFamily="34" charset="0"/>
                <a:cs typeface="Arial" panose="020B0604020202020204" pitchFamily="34" charset="0"/>
              </a:rPr>
              <a:t>late payments</a:t>
            </a: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i</a:t>
            </a:r>
            <a:r>
              <a:rPr lang="en-GB" sz="1600" dirty="0" smtClean="0">
                <a:solidFill>
                  <a:schemeClr val="tx1"/>
                </a:solidFill>
                <a:latin typeface="Arial" panose="020B0604020202020204" pitchFamily="34" charset="0"/>
                <a:cs typeface="Arial" panose="020B0604020202020204" pitchFamily="34" charset="0"/>
              </a:rPr>
              <a:t>nformation</a:t>
            </a:r>
            <a:r>
              <a:rPr lang="en-GB" sz="1600" dirty="0">
                <a:solidFill>
                  <a:schemeClr val="tx1"/>
                </a:solidFill>
                <a:latin typeface="Arial" panose="020B0604020202020204" pitchFamily="34" charset="0"/>
                <a:cs typeface="Arial" panose="020B0604020202020204" pitchFamily="34" charset="0"/>
              </a:rPr>
              <a:t>, whether statistics, data about institutions, contact information or anything else, remains very hard to find.</a:t>
            </a:r>
          </a:p>
          <a:p>
            <a:r>
              <a:rPr lang="en-GB" sz="1600" dirty="0" smtClean="0">
                <a:solidFill>
                  <a:schemeClr val="tx1"/>
                </a:solidFill>
                <a:latin typeface="Arial" panose="020B0604020202020204" pitchFamily="34" charset="0"/>
                <a:cs typeface="Arial" panose="020B0604020202020204" pitchFamily="34" charset="0"/>
              </a:rPr>
              <a:t>Ministries </a:t>
            </a:r>
            <a:r>
              <a:rPr lang="en-GB" sz="1600" dirty="0">
                <a:solidFill>
                  <a:schemeClr val="tx1"/>
                </a:solidFill>
                <a:latin typeface="Arial" panose="020B0604020202020204" pitchFamily="34" charset="0"/>
                <a:cs typeface="Arial" panose="020B0604020202020204" pitchFamily="34" charset="0"/>
              </a:rPr>
              <a:t>with little experience of specification writing, tendering and procurement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47" y="2067709"/>
            <a:ext cx="3534541" cy="16636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36" y="4005330"/>
            <a:ext cx="3803560" cy="2852670"/>
          </a:xfrm>
          <a:prstGeom prst="rect">
            <a:avLst/>
          </a:prstGeom>
        </p:spPr>
      </p:pic>
    </p:spTree>
    <p:extLst>
      <p:ext uri="{BB962C8B-B14F-4D97-AF65-F5344CB8AC3E}">
        <p14:creationId xmlns:p14="http://schemas.microsoft.com/office/powerpoint/2010/main" val="426912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Doing Business: FCO Travel Advice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837" y="1881351"/>
            <a:ext cx="7751618" cy="4774998"/>
          </a:xfrm>
        </p:spPr>
      </p:pic>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extBox 5"/>
          <p:cNvSpPr txBox="1"/>
          <p:nvPr/>
        </p:nvSpPr>
        <p:spPr>
          <a:xfrm>
            <a:off x="105103" y="6317795"/>
            <a:ext cx="2921876"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See FCO website for updates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44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Defence &amp; Security Requirements</a:t>
            </a:r>
            <a:endParaRPr lang="en-GB" dirty="0"/>
          </a:p>
        </p:txBody>
      </p:sp>
      <p:sp>
        <p:nvSpPr>
          <p:cNvPr id="3" name="Content Placeholder 2"/>
          <p:cNvSpPr>
            <a:spLocks noGrp="1"/>
          </p:cNvSpPr>
          <p:nvPr>
            <p:ph idx="1"/>
          </p:nvPr>
        </p:nvSpPr>
        <p:spPr>
          <a:xfrm>
            <a:off x="407981" y="2629258"/>
            <a:ext cx="6055164" cy="3416300"/>
          </a:xfrm>
        </p:spPr>
        <p:txBody>
          <a:bodyPr>
            <a:normAutofit/>
          </a:bodyPr>
          <a:lstStyle/>
          <a:p>
            <a:pPr marL="0" indent="0">
              <a:lnSpc>
                <a:spcPct val="115000"/>
              </a:lnSpc>
              <a:buNone/>
            </a:pPr>
            <a:r>
              <a:rPr lang="en-GB" dirty="0" smtClean="0">
                <a:solidFill>
                  <a:schemeClr val="tx1"/>
                </a:solidFill>
                <a:latin typeface="Arial" panose="020B0604020202020204" pitchFamily="34" charset="0"/>
                <a:cs typeface="Arial" panose="020B0604020202020204" pitchFamily="34" charset="0"/>
              </a:rPr>
              <a:t>Significant opportunities </a:t>
            </a:r>
            <a:r>
              <a:rPr lang="en-GB" dirty="0">
                <a:solidFill>
                  <a:schemeClr val="tx1"/>
                </a:solidFill>
                <a:latin typeface="Arial" panose="020B0604020202020204" pitchFamily="34" charset="0"/>
                <a:cs typeface="Arial" panose="020B0604020202020204" pitchFamily="34" charset="0"/>
              </a:rPr>
              <a:t>in </a:t>
            </a:r>
            <a:r>
              <a:rPr lang="en-GB" dirty="0" smtClean="0">
                <a:solidFill>
                  <a:schemeClr val="tx1"/>
                </a:solidFill>
                <a:latin typeface="Arial" panose="020B0604020202020204" pitchFamily="34" charset="0"/>
                <a:cs typeface="Arial" panose="020B0604020202020204" pitchFamily="34" charset="0"/>
              </a:rPr>
              <a:t>short</a:t>
            </a:r>
            <a:r>
              <a:rPr lang="en-GB" dirty="0">
                <a:solidFill>
                  <a:schemeClr val="tx1"/>
                </a:solidFill>
                <a:latin typeface="Arial" panose="020B0604020202020204" pitchFamily="34" charset="0"/>
                <a:cs typeface="Arial" panose="020B0604020202020204" pitchFamily="34" charset="0"/>
              </a:rPr>
              <a:t>, medium and long </a:t>
            </a:r>
            <a:r>
              <a:rPr lang="en-GB" dirty="0" smtClean="0">
                <a:solidFill>
                  <a:schemeClr val="tx1"/>
                </a:solidFill>
                <a:latin typeface="Arial" panose="020B0604020202020204" pitchFamily="34" charset="0"/>
                <a:cs typeface="Arial" panose="020B0604020202020204" pitchFamily="34" charset="0"/>
              </a:rPr>
              <a:t>term:</a:t>
            </a:r>
          </a:p>
          <a:p>
            <a:r>
              <a:rPr lang="en-GB" dirty="0" smtClean="0">
                <a:solidFill>
                  <a:schemeClr val="tx1"/>
                </a:solidFill>
                <a:latin typeface="Arial" panose="020B0604020202020204" pitchFamily="34" charset="0"/>
                <a:cs typeface="Arial" panose="020B0604020202020204" pitchFamily="34" charset="0"/>
              </a:rPr>
              <a:t>equipment </a:t>
            </a:r>
            <a:r>
              <a:rPr lang="en-GB" dirty="0">
                <a:solidFill>
                  <a:schemeClr val="tx1"/>
                </a:solidFill>
                <a:latin typeface="Arial" panose="020B0604020202020204" pitchFamily="34" charset="0"/>
                <a:cs typeface="Arial" panose="020B0604020202020204" pitchFamily="34" charset="0"/>
              </a:rPr>
              <a:t>and training to secure </a:t>
            </a:r>
            <a:r>
              <a:rPr lang="en-GB" dirty="0" smtClean="0">
                <a:solidFill>
                  <a:schemeClr val="tx1"/>
                </a:solidFill>
                <a:latin typeface="Arial" panose="020B0604020202020204" pitchFamily="34" charset="0"/>
                <a:cs typeface="Arial" panose="020B0604020202020204" pitchFamily="34" charset="0"/>
              </a:rPr>
              <a:t>vast </a:t>
            </a:r>
            <a:r>
              <a:rPr lang="en-GB" dirty="0">
                <a:solidFill>
                  <a:schemeClr val="tx1"/>
                </a:solidFill>
                <a:latin typeface="Arial" panose="020B0604020202020204" pitchFamily="34" charset="0"/>
                <a:cs typeface="Arial" panose="020B0604020202020204" pitchFamily="34" charset="0"/>
              </a:rPr>
              <a:t>land, air and sea borders </a:t>
            </a:r>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re-equipping </a:t>
            </a:r>
            <a:r>
              <a:rPr lang="en-GB" dirty="0">
                <a:solidFill>
                  <a:schemeClr val="tx1"/>
                </a:solidFill>
                <a:latin typeface="Arial" panose="020B0604020202020204" pitchFamily="34" charset="0"/>
                <a:cs typeface="Arial" panose="020B0604020202020204" pitchFamily="34" charset="0"/>
              </a:rPr>
              <a:t>and associated training for the Air Force, Navy and </a:t>
            </a:r>
            <a:r>
              <a:rPr lang="en-GB" dirty="0" smtClean="0">
                <a:solidFill>
                  <a:schemeClr val="tx1"/>
                </a:solidFill>
                <a:latin typeface="Arial" panose="020B0604020202020204" pitchFamily="34" charset="0"/>
                <a:cs typeface="Arial" panose="020B0604020202020204" pitchFamily="34" charset="0"/>
              </a:rPr>
              <a:t>Army</a:t>
            </a:r>
          </a:p>
          <a:p>
            <a:r>
              <a:rPr lang="en-GB" dirty="0" smtClean="0">
                <a:solidFill>
                  <a:schemeClr val="tx1"/>
                </a:solidFill>
                <a:latin typeface="Arial" panose="020B0604020202020204" pitchFamily="34" charset="0"/>
                <a:cs typeface="Arial" panose="020B0604020202020204" pitchFamily="34" charset="0"/>
              </a:rPr>
              <a:t>Ministry </a:t>
            </a:r>
            <a:r>
              <a:rPr lang="en-GB" dirty="0">
                <a:solidFill>
                  <a:schemeClr val="tx1"/>
                </a:solidFill>
                <a:latin typeface="Arial" panose="020B0604020202020204" pitchFamily="34" charset="0"/>
                <a:cs typeface="Arial" panose="020B0604020202020204" pitchFamily="34" charset="0"/>
              </a:rPr>
              <a:t>of the Interior and the Police </a:t>
            </a:r>
            <a:r>
              <a:rPr lang="en-GB" dirty="0" smtClean="0">
                <a:solidFill>
                  <a:schemeClr val="tx1"/>
                </a:solidFill>
                <a:latin typeface="Arial" panose="020B0604020202020204" pitchFamily="34" charset="0"/>
                <a:cs typeface="Arial" panose="020B0604020202020204" pitchFamily="34" charset="0"/>
              </a:rPr>
              <a:t>require </a:t>
            </a:r>
            <a:r>
              <a:rPr lang="en-GB" dirty="0">
                <a:solidFill>
                  <a:schemeClr val="tx1"/>
                </a:solidFill>
                <a:latin typeface="Arial" panose="020B0604020202020204" pitchFamily="34" charset="0"/>
                <a:cs typeface="Arial" panose="020B0604020202020204" pitchFamily="34" charset="0"/>
              </a:rPr>
              <a:t>advice, equipment and assistance in all sectors and are keen to engage with the </a:t>
            </a:r>
            <a:r>
              <a:rPr lang="en-GB" dirty="0" smtClean="0">
                <a:solidFill>
                  <a:schemeClr val="tx1"/>
                </a:solidFill>
                <a:latin typeface="Arial" panose="020B0604020202020204" pitchFamily="34" charset="0"/>
                <a:cs typeface="Arial" panose="020B0604020202020204" pitchFamily="34" charset="0"/>
              </a:rPr>
              <a:t>UK </a:t>
            </a:r>
          </a:p>
          <a:p>
            <a:r>
              <a:rPr lang="en-GB" dirty="0" smtClean="0">
                <a:solidFill>
                  <a:schemeClr val="tx1"/>
                </a:solidFill>
                <a:latin typeface="Arial" panose="020B0604020202020204" pitchFamily="34" charset="0"/>
                <a:cs typeface="Arial" panose="020B0604020202020204" pitchFamily="34" charset="0"/>
              </a:rPr>
              <a:t>English </a:t>
            </a:r>
            <a:r>
              <a:rPr lang="en-GB" dirty="0">
                <a:solidFill>
                  <a:schemeClr val="tx1"/>
                </a:solidFill>
                <a:latin typeface="Arial" panose="020B0604020202020204" pitchFamily="34" charset="0"/>
                <a:cs typeface="Arial" panose="020B0604020202020204" pitchFamily="34" charset="0"/>
              </a:rPr>
              <a:t>language training </a:t>
            </a:r>
            <a:r>
              <a:rPr lang="en-GB" dirty="0" smtClean="0">
                <a:solidFill>
                  <a:schemeClr val="tx1"/>
                </a:solidFill>
                <a:latin typeface="Arial" panose="020B0604020202020204" pitchFamily="34" charset="0"/>
                <a:cs typeface="Arial" panose="020B0604020202020204" pitchFamily="34" charset="0"/>
              </a:rPr>
              <a:t>is </a:t>
            </a:r>
            <a:r>
              <a:rPr lang="en-GB" dirty="0">
                <a:solidFill>
                  <a:schemeClr val="tx1"/>
                </a:solidFill>
                <a:latin typeface="Arial" panose="020B0604020202020204" pitchFamily="34" charset="0"/>
                <a:cs typeface="Arial" panose="020B0604020202020204" pitchFamily="34" charset="0"/>
              </a:rPr>
              <a:t>a key requirement for most training packages requested by the </a:t>
            </a:r>
            <a:r>
              <a:rPr lang="en-GB" dirty="0" smtClean="0">
                <a:solidFill>
                  <a:schemeClr val="tx1"/>
                </a:solidFill>
                <a:latin typeface="Arial" panose="020B0604020202020204" pitchFamily="34" charset="0"/>
                <a:cs typeface="Arial" panose="020B0604020202020204" pitchFamily="34" charset="0"/>
              </a:rPr>
              <a:t>Libyans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628" y="3158717"/>
            <a:ext cx="5486042" cy="3569425"/>
          </a:xfrm>
          <a:prstGeom prst="rect">
            <a:avLst/>
          </a:prstGeom>
        </p:spPr>
      </p:pic>
    </p:spTree>
    <p:extLst>
      <p:ext uri="{BB962C8B-B14F-4D97-AF65-F5344CB8AC3E}">
        <p14:creationId xmlns:p14="http://schemas.microsoft.com/office/powerpoint/2010/main" val="190920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1601</TotalTime>
  <Words>1662</Words>
  <Application>Microsoft Office PowerPoint</Application>
  <PresentationFormat>Custom</PresentationFormat>
  <Paragraphs>168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 Boardroom</vt:lpstr>
      <vt:lpstr>Libya  Opportunities and Risks for Defence, Security and Dual Use Exporters</vt:lpstr>
      <vt:lpstr>PowerPoint Presentation</vt:lpstr>
      <vt:lpstr>Headlines</vt:lpstr>
      <vt:lpstr>Political Background</vt:lpstr>
      <vt:lpstr>Political Background</vt:lpstr>
      <vt:lpstr>Economy</vt:lpstr>
      <vt:lpstr>Doing Business</vt:lpstr>
      <vt:lpstr>Doing Business: FCO Travel Advice</vt:lpstr>
      <vt:lpstr>Defence &amp; Security Requirements</vt:lpstr>
      <vt:lpstr>Export Control Issues</vt:lpstr>
      <vt:lpstr>Export Control Issues:  UN &amp; EU Arms Embargoes</vt:lpstr>
      <vt:lpstr>Export Control Issues:  UN &amp; EU Arms Embargoes: Exemptions</vt:lpstr>
      <vt:lpstr>Export Control Issues:  Human Rights</vt:lpstr>
      <vt:lpstr>Export Control Issues: Human Rights: Mitigations</vt:lpstr>
      <vt:lpstr>Export Control Issues: Internal Tensions</vt:lpstr>
      <vt:lpstr>Export Control Issues:  Diversion</vt:lpstr>
      <vt:lpstr>Recent Exports</vt:lpstr>
      <vt:lpstr>Recent Exports: Licences Approved in 2013 </vt:lpstr>
      <vt:lpstr>Recent Exports: Licences Refused in 2013</vt:lpstr>
      <vt:lpstr>How to avoid export licensing delays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Libya</dc:title>
  <dc:creator>Richard Tauwhare</dc:creator>
  <cp:lastModifiedBy>Karen Cartwright-Hassard</cp:lastModifiedBy>
  <cp:revision>62</cp:revision>
  <dcterms:created xsi:type="dcterms:W3CDTF">2014-04-09T10:55:12Z</dcterms:created>
  <dcterms:modified xsi:type="dcterms:W3CDTF">2014-05-12T15:31:26Z</dcterms:modified>
</cp:coreProperties>
</file>